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Playfair Display"/>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5.xml"/><Relationship Id="rId41" Type="http://schemas.openxmlformats.org/officeDocument/2006/relationships/font" Target="fonts/La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layfairDisplay-bold.fntdata"/><Relationship Id="rId12" Type="http://schemas.openxmlformats.org/officeDocument/2006/relationships/slide" Target="slides/slide7.xml"/><Relationship Id="rId34" Type="http://schemas.openxmlformats.org/officeDocument/2006/relationships/font" Target="fonts/PlayfairDisplay-regular.fntdata"/><Relationship Id="rId15" Type="http://schemas.openxmlformats.org/officeDocument/2006/relationships/slide" Target="slides/slide10.xml"/><Relationship Id="rId37" Type="http://schemas.openxmlformats.org/officeDocument/2006/relationships/font" Target="fonts/PlayfairDisplay-boldItalic.fntdata"/><Relationship Id="rId14" Type="http://schemas.openxmlformats.org/officeDocument/2006/relationships/slide" Target="slides/slide9.xml"/><Relationship Id="rId36" Type="http://schemas.openxmlformats.org/officeDocument/2006/relationships/font" Target="fonts/PlayfairDisplay-italic.fntdata"/><Relationship Id="rId17" Type="http://schemas.openxmlformats.org/officeDocument/2006/relationships/slide" Target="slides/slide12.xml"/><Relationship Id="rId39" Type="http://schemas.openxmlformats.org/officeDocument/2006/relationships/font" Target="fonts/Lato-bold.fntdata"/><Relationship Id="rId16" Type="http://schemas.openxmlformats.org/officeDocument/2006/relationships/slide" Target="slides/slide11.xml"/><Relationship Id="rId38" Type="http://schemas.openxmlformats.org/officeDocument/2006/relationships/font" Target="fonts/La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6f83aa91_0_8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6f83aa9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8c433c000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8c433c00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8c433c000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8c433c00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18c433c00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18c433c00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Volunteerism evolved under a new umbrella of business networking, not unlike what happened with the Puritans who channeled their successes from Capitalism into social services.  The government then saw an opportunity and created The Peace Corps, adding a compensation component that allowed people to dedicate a greater portion of their lives to meaningful work they would not otherwise be able to do.  We have to ask ourselves, “Do we dilute or enhance the impact of volunteerism when we add a price tag or motivate young people through graduation perks?”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8c433c000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8c433c000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Forward thinking model that anticipated the growing number of aging Americans and the need to have a coordinated approach to keeping the neighborhood intact.  Volunteer Caregiving movement recognized that the next generation would be flying the coop across the country where they would leave their parents to age in place, alone.  This model has literally introduced neighbors who lived across the street from each other and now lend a helping hand thanks to their local volunteer caregiving program.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8c433c000_0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8c433c00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 real volunteer!  There are lots of ways to volunteer.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Doretta Herr, Illinois:  </a:t>
            </a:r>
            <a:endParaRPr/>
          </a:p>
          <a:p>
            <a:pPr indent="457200" lvl="0" marL="0" rtl="0" algn="l">
              <a:spcBef>
                <a:spcPts val="0"/>
              </a:spcBef>
              <a:spcAft>
                <a:spcPts val="0"/>
              </a:spcAft>
              <a:buNone/>
            </a:pPr>
            <a:r>
              <a:rPr lang="en" sz="1000">
                <a:solidFill>
                  <a:schemeClr val="dk1"/>
                </a:solidFill>
              </a:rPr>
              <a:t>I would also highlight a few things when speaking to millenials.</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First, this group wants short term projects.</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Therefore, I highlight short term commitments and flexibility.</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I tell them they are free to leave town for six months if necessary.  This is an opportunity that allows you to watch the grandkids for spring break.</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I tell them they can be part of a planning committee charged with decorating for our annual luncheon and other socials. They love this short term commitment.</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We don't outsource the assembly and folding of the quarterly newsletter because this gives volunteers an opportunity to socialize in our office. They want to have fun.</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Needless to say, the office staff AND volunteers use this opportunity to recruit help in the office for mailings.</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We have identified some that have grant writing skills, marketing or public relation skills, that help us in many ways just with this extra conversation. </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When we have good luck in forming a relationship, they donate more too.</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The presentation needs to come off as an exciting opportunity to be a part of a group that is making a difference.</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8c433c000_0_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8c433c00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8c433c000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18c433c00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8c433c000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18c433c00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18c433c000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18c433c00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 real volunteer!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8c433c000_0_6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18c433c00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8c433c000_0_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18c433c00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18c433c000_0_8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18c433c00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18c433c000_0_10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18c433c00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18c433c000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18c433c00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Volunteer experiences vary throughout our community.  Volunteer Caregiving honors the original spirit of giving from the heart.  Our volunteers are fully vetted, trained with informed consent and compensated with a smile.  We don’t believe in politicizing your participation.  Volunteer Caregivers give their time to help a neighbor–because it’s a value that not only defines us personally, it defines us nationally.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 real volunteer!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8c433c00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18c433c000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hope you’ll find a meaningful way to share your time and treasure in the community.  Consider your interests, your skillset and the impact you would like to make.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18c433c00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18c433c00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Frankly, we’d like you to join the Volunteer Caregiving movement.  We highlighted examples of how you might volunteer, but these aren’t the only assignments.  We also need photographers, speakers, help picking up auction items for our next event as examples.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c6f83aa91_0_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c6f83aa9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local program is here to serve the community.  Please let us know if you would like to volunteer, donate or refer a client for services.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8c433c000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8c433c00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are you and what’s your passion?  Volunteering is personal.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8c433c000_0_1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8c433c00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volunteer </a:t>
            </a:r>
            <a:r>
              <a:rPr lang="en"/>
              <a:t>firefighters</a:t>
            </a:r>
            <a:r>
              <a:rPr lang="en"/>
              <a:t> didn’t feel entitled to be compensated for their time.  They stepped up to address a most important need, a need that would save lives.  They still held down their jobs and took care of business, and when a fire broke out, they stepped up to serve.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8c433c000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8c433c000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Faith-based missions remained strong while volunteers leveraged their roots in other areas such as recreation through the YMCA, disaster relief through the Red Cross.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8c433c000_0_1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8c433c000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highlight>
                  <a:schemeClr val="lt1"/>
                </a:highlight>
              </a:rPr>
              <a:t> In the late 1800’s, with the influx of emigration from Europe &amp; the industrial revolution there came to be the growth of urban apartments; “settlement houses” (today, known as a getto). Under the leadership of Jane Addams, at Hull House in Chicago, volunteers from churches were organized to do outreach &amp; support for poor families &amp; their children. The movement spread across the east coast; with volunteers advocating &amp; addressing the lack of schools, health care, unsanitary living conditions and child labor (laws.). As well, parks and recreational activities (YMCA) were created. The “settlement house movement” was the foundation of social work as we know it today.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6f83aa9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6f83aa9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real volunteers!  Paying friendly visits, walking miniature horses and doing yardwork at the home of an elderly woman who no longer has the strength to use a shovel.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4.jpg"/><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mailto:connect@vccaregivers.org" TargetMode="External"/><Relationship Id="rId4" Type="http://schemas.openxmlformats.org/officeDocument/2006/relationships/hyperlink" Target="http://www.vccaregivers.org" TargetMode="External"/><Relationship Id="rId5" Type="http://schemas.openxmlformats.org/officeDocument/2006/relationships/image" Target="../media/image7.jpg"/><Relationship Id="rId6" Type="http://schemas.openxmlformats.org/officeDocument/2006/relationships/image" Target="../media/image10.jpg"/><Relationship Id="rId7"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300" y="1339200"/>
            <a:ext cx="2951400" cy="87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VOLUNTEER</a:t>
            </a:r>
            <a:endParaRPr/>
          </a:p>
          <a:p>
            <a:pPr indent="0" lvl="0" marL="0" rtl="0" algn="ctr">
              <a:spcBef>
                <a:spcPts val="0"/>
              </a:spcBef>
              <a:spcAft>
                <a:spcPts val="0"/>
              </a:spcAft>
              <a:buNone/>
            </a:pPr>
            <a:r>
              <a:rPr lang="en" sz="1600"/>
              <a:t>Show us your character</a:t>
            </a:r>
            <a:endParaRPr sz="1600"/>
          </a:p>
        </p:txBody>
      </p:sp>
      <p:pic>
        <p:nvPicPr>
          <p:cNvPr id="60" name="Google Shape;60;p13"/>
          <p:cNvPicPr preferRelativeResize="0"/>
          <p:nvPr/>
        </p:nvPicPr>
        <p:blipFill>
          <a:blip r:embed="rId3">
            <a:alphaModFix/>
          </a:blip>
          <a:stretch>
            <a:fillRect/>
          </a:stretch>
        </p:blipFill>
        <p:spPr>
          <a:xfrm>
            <a:off x="3726650" y="2571750"/>
            <a:ext cx="1690700" cy="1352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One-on-One Senior/Volunteer Match</a:t>
            </a:r>
            <a:endParaRPr/>
          </a:p>
        </p:txBody>
      </p:sp>
      <p:sp>
        <p:nvSpPr>
          <p:cNvPr id="118" name="Google Shape;118;p22"/>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Qualifiers</a:t>
            </a:r>
            <a:endParaRPr b="1" sz="2100"/>
          </a:p>
        </p:txBody>
      </p:sp>
      <p:sp>
        <p:nvSpPr>
          <p:cNvPr id="119" name="Google Shape;119;p22"/>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In your neighborhood</a:t>
            </a:r>
            <a:endParaRPr sz="1400"/>
          </a:p>
          <a:p>
            <a:pPr indent="-342900" lvl="0" marL="457200" rtl="0" algn="l">
              <a:spcBef>
                <a:spcPts val="0"/>
              </a:spcBef>
              <a:spcAft>
                <a:spcPts val="0"/>
              </a:spcAft>
              <a:buSzPts val="1800"/>
              <a:buChar char="●"/>
            </a:pPr>
            <a:r>
              <a:rPr lang="en" sz="1400"/>
              <a:t>Skillset</a:t>
            </a:r>
            <a:endParaRPr sz="1400"/>
          </a:p>
          <a:p>
            <a:pPr indent="-342900" lvl="0" marL="457200" rtl="0" algn="l">
              <a:spcBef>
                <a:spcPts val="0"/>
              </a:spcBef>
              <a:spcAft>
                <a:spcPts val="0"/>
              </a:spcAft>
              <a:buSzPts val="1800"/>
              <a:buChar char="●"/>
            </a:pPr>
            <a:r>
              <a:rPr lang="en" sz="1400"/>
              <a:t>Personal Interests</a:t>
            </a:r>
            <a:endParaRPr sz="1400"/>
          </a:p>
          <a:p>
            <a:pPr indent="-342900" lvl="0" marL="457200" rtl="0" algn="l">
              <a:spcBef>
                <a:spcPts val="0"/>
              </a:spcBef>
              <a:spcAft>
                <a:spcPts val="0"/>
              </a:spcAft>
              <a:buSzPts val="1800"/>
              <a:buChar char="●"/>
            </a:pPr>
            <a:r>
              <a:rPr lang="en" sz="1400"/>
              <a:t>3 hours per week</a:t>
            </a:r>
            <a:endParaRPr sz="1400"/>
          </a:p>
          <a:p>
            <a:pPr indent="-342900" lvl="0" marL="457200" rtl="0" algn="l">
              <a:spcBef>
                <a:spcPts val="0"/>
              </a:spcBef>
              <a:spcAft>
                <a:spcPts val="0"/>
              </a:spcAft>
              <a:buSzPts val="1800"/>
              <a:buChar char="●"/>
            </a:pPr>
            <a:r>
              <a:rPr lang="en" sz="1400"/>
              <a:t>With or without a car</a:t>
            </a:r>
            <a:endParaRPr sz="1400"/>
          </a:p>
        </p:txBody>
      </p:sp>
      <p:sp>
        <p:nvSpPr>
          <p:cNvPr id="120" name="Google Shape;120;p22"/>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Activity</a:t>
            </a:r>
            <a:endParaRPr b="1" sz="2100"/>
          </a:p>
        </p:txBody>
      </p:sp>
      <p:sp>
        <p:nvSpPr>
          <p:cNvPr id="121" name="Google Shape;121;p22"/>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Be matched with a senior who lives close by to provide neighborly deeds like companionship, transportation to medical appointments, grocery shopping, simple household chores, outings such as coffee, going on a walk or picking up prescriptions. </a:t>
            </a:r>
            <a:endParaRPr sz="1400"/>
          </a:p>
          <a:p>
            <a:pPr indent="0" lvl="0" marL="0" rtl="0" algn="l">
              <a:spcBef>
                <a:spcPts val="1600"/>
              </a:spcBef>
              <a:spcAft>
                <a:spcPts val="1600"/>
              </a:spcAft>
              <a:buNone/>
            </a:pPr>
            <a:r>
              <a:t/>
            </a:r>
            <a:endParaRPr sz="1400"/>
          </a:p>
        </p:txBody>
      </p:sp>
      <p:sp>
        <p:nvSpPr>
          <p:cNvPr id="122" name="Google Shape;122;p22"/>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This could also be an Adopt-a-Grandparent match where the volunteer takes their grade school children along. Typically 2-4 hours per week, based on the volunteer’s availability.</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Transportation</a:t>
            </a:r>
            <a:endParaRPr/>
          </a:p>
        </p:txBody>
      </p:sp>
      <p:sp>
        <p:nvSpPr>
          <p:cNvPr id="128" name="Google Shape;128;p23"/>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Qualifiers</a:t>
            </a:r>
            <a:endParaRPr b="1" sz="2100"/>
          </a:p>
        </p:txBody>
      </p:sp>
      <p:sp>
        <p:nvSpPr>
          <p:cNvPr id="129" name="Google Shape;129;p23"/>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Within driving distance</a:t>
            </a:r>
            <a:endParaRPr sz="1400"/>
          </a:p>
          <a:p>
            <a:pPr indent="-342900" lvl="0" marL="457200" rtl="0" algn="l">
              <a:spcBef>
                <a:spcPts val="0"/>
              </a:spcBef>
              <a:spcAft>
                <a:spcPts val="0"/>
              </a:spcAft>
              <a:buSzPts val="1800"/>
              <a:buChar char="●"/>
            </a:pPr>
            <a:r>
              <a:rPr lang="en" sz="1400"/>
              <a:t>Flexible time/day</a:t>
            </a:r>
            <a:endParaRPr sz="1400"/>
          </a:p>
          <a:p>
            <a:pPr indent="-342900" lvl="0" marL="457200" rtl="0" algn="l">
              <a:spcBef>
                <a:spcPts val="0"/>
              </a:spcBef>
              <a:spcAft>
                <a:spcPts val="0"/>
              </a:spcAft>
              <a:buSzPts val="1800"/>
              <a:buChar char="●"/>
            </a:pPr>
            <a:r>
              <a:rPr lang="en" sz="1400"/>
              <a:t>Your car &amp; gas</a:t>
            </a:r>
            <a:endParaRPr sz="1400"/>
          </a:p>
          <a:p>
            <a:pPr indent="-342900" lvl="0" marL="457200" rtl="0" algn="l">
              <a:spcBef>
                <a:spcPts val="0"/>
              </a:spcBef>
              <a:spcAft>
                <a:spcPts val="0"/>
              </a:spcAft>
              <a:buSzPts val="1800"/>
              <a:buChar char="●"/>
            </a:pPr>
            <a:r>
              <a:rPr lang="en" sz="1400"/>
              <a:t>Up to 2 hours per week</a:t>
            </a:r>
            <a:endParaRPr sz="1400"/>
          </a:p>
          <a:p>
            <a:pPr indent="-342900" lvl="0" marL="457200" rtl="0" algn="l">
              <a:spcBef>
                <a:spcPts val="0"/>
              </a:spcBef>
              <a:spcAft>
                <a:spcPts val="0"/>
              </a:spcAft>
              <a:buSzPts val="1800"/>
              <a:buChar char="●"/>
            </a:pPr>
            <a:r>
              <a:rPr lang="en" sz="1400"/>
              <a:t>Bring a book!</a:t>
            </a:r>
            <a:endParaRPr sz="1400"/>
          </a:p>
        </p:txBody>
      </p:sp>
      <p:sp>
        <p:nvSpPr>
          <p:cNvPr id="130" name="Google Shape;130;p23"/>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Activity</a:t>
            </a:r>
            <a:endParaRPr b="1" sz="2100"/>
          </a:p>
        </p:txBody>
      </p:sp>
      <p:sp>
        <p:nvSpPr>
          <p:cNvPr id="131" name="Google Shape;131;p23"/>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Volunteers use their personal vehicle to provide door through door transportation service for seniors’ medical appointments. The volunteer provides transportation to and from the senior’s medical appointment. The volunteer logs into our CareWorks Network platform to view and retrieve requests for transportation when they are available. </a:t>
            </a:r>
            <a:endParaRPr sz="1400"/>
          </a:p>
        </p:txBody>
      </p:sp>
      <p:sp>
        <p:nvSpPr>
          <p:cNvPr id="132" name="Google Shape;132;p23"/>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volunteer calls the senior to confirm the ride. This is typically done during the day once or twice a month and generally takes less than two hours per round trip</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Phone Friends</a:t>
            </a:r>
            <a:endParaRPr/>
          </a:p>
        </p:txBody>
      </p:sp>
      <p:sp>
        <p:nvSpPr>
          <p:cNvPr id="138" name="Google Shape;138;p24"/>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Qualifiers</a:t>
            </a:r>
            <a:endParaRPr b="1" sz="2100"/>
          </a:p>
        </p:txBody>
      </p:sp>
      <p:sp>
        <p:nvSpPr>
          <p:cNvPr id="139" name="Google Shape;139;p24"/>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Likes to talk on the phone</a:t>
            </a:r>
            <a:endParaRPr sz="1400"/>
          </a:p>
          <a:p>
            <a:pPr indent="-342900" lvl="0" marL="457200" rtl="0" algn="l">
              <a:spcBef>
                <a:spcPts val="0"/>
              </a:spcBef>
              <a:spcAft>
                <a:spcPts val="0"/>
              </a:spcAft>
              <a:buSzPts val="1800"/>
              <a:buChar char="●"/>
            </a:pPr>
            <a:r>
              <a:rPr lang="en" sz="1400"/>
              <a:t>Flexible time/day</a:t>
            </a:r>
            <a:endParaRPr sz="1400"/>
          </a:p>
          <a:p>
            <a:pPr indent="-342900" lvl="0" marL="457200" rtl="0" algn="l">
              <a:spcBef>
                <a:spcPts val="0"/>
              </a:spcBef>
              <a:spcAft>
                <a:spcPts val="0"/>
              </a:spcAft>
              <a:buSzPts val="1800"/>
              <a:buChar char="●"/>
            </a:pPr>
            <a:r>
              <a:rPr lang="en" sz="1400"/>
              <a:t>Uses your phone</a:t>
            </a:r>
            <a:endParaRPr sz="1400"/>
          </a:p>
          <a:p>
            <a:pPr indent="-342900" lvl="0" marL="457200" rtl="0" algn="l">
              <a:spcBef>
                <a:spcPts val="0"/>
              </a:spcBef>
              <a:spcAft>
                <a:spcPts val="0"/>
              </a:spcAft>
              <a:buSzPts val="1800"/>
              <a:buChar char="●"/>
            </a:pPr>
            <a:r>
              <a:rPr lang="en" sz="1400"/>
              <a:t>Starts at 30 minutes </a:t>
            </a:r>
            <a:endParaRPr sz="1400"/>
          </a:p>
          <a:p>
            <a:pPr indent="-342900" lvl="0" marL="457200" rtl="0" algn="l">
              <a:spcBef>
                <a:spcPts val="0"/>
              </a:spcBef>
              <a:spcAft>
                <a:spcPts val="0"/>
              </a:spcAft>
              <a:buSzPts val="1800"/>
              <a:buChar char="●"/>
            </a:pPr>
            <a:r>
              <a:rPr lang="en" sz="1400"/>
              <a:t>Take a few notes</a:t>
            </a:r>
            <a:endParaRPr sz="1400"/>
          </a:p>
        </p:txBody>
      </p:sp>
      <p:sp>
        <p:nvSpPr>
          <p:cNvPr id="140" name="Google Shape;140;p24"/>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Activity</a:t>
            </a:r>
            <a:endParaRPr b="1" sz="2100"/>
          </a:p>
        </p:txBody>
      </p:sp>
      <p:sp>
        <p:nvSpPr>
          <p:cNvPr id="141" name="Google Shape;141;p24"/>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Once a month, volunteers call homebound seniors to check in on their wellbeing or to foster a peer-to-peer friendship. Volunteers choose the number of seniors they wish to call. Calls are made at the convenience of the volunteer and average ten minutes for a quick call or thirty minutes to foster a friendship. </a:t>
            </a:r>
            <a:endParaRPr sz="1400"/>
          </a:p>
        </p:txBody>
      </p:sp>
      <p:sp>
        <p:nvSpPr>
          <p:cNvPr id="142" name="Google Shape;142;p24"/>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To maintain privacy, explore using a phone app that masks the call as if coming from your local volunteer caregiving office.</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1900’s</a:t>
            </a:r>
            <a:endParaRPr/>
          </a:p>
        </p:txBody>
      </p:sp>
      <p:sp>
        <p:nvSpPr>
          <p:cNvPr id="148" name="Google Shape;148;p25"/>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Business</a:t>
            </a:r>
            <a:r>
              <a:rPr lang="en" sz="2000"/>
              <a:t> • Community</a:t>
            </a:r>
            <a:endParaRPr sz="2000"/>
          </a:p>
          <a:p>
            <a:pPr indent="0" lvl="0" marL="0" rtl="0" algn="ctr">
              <a:spcBef>
                <a:spcPts val="0"/>
              </a:spcBef>
              <a:spcAft>
                <a:spcPts val="0"/>
              </a:spcAft>
              <a:buNone/>
            </a:pPr>
            <a:r>
              <a:t/>
            </a:r>
            <a:endParaRPr/>
          </a:p>
        </p:txBody>
      </p:sp>
      <p:sp>
        <p:nvSpPr>
          <p:cNvPr id="149" name="Google Shape;149;p25"/>
          <p:cNvSpPr txBox="1"/>
          <p:nvPr>
            <p:ph idx="2" type="body"/>
          </p:nvPr>
        </p:nvSpPr>
        <p:spPr>
          <a:xfrm>
            <a:off x="4939500" y="724200"/>
            <a:ext cx="3972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Mainstream Volunteerism</a:t>
            </a:r>
            <a:endParaRPr sz="1500"/>
          </a:p>
          <a:p>
            <a:pPr indent="-323850" lvl="0" marL="457200" rtl="0" algn="l">
              <a:spcBef>
                <a:spcPts val="800"/>
              </a:spcBef>
              <a:spcAft>
                <a:spcPts val="0"/>
              </a:spcAft>
              <a:buSzPts val="1500"/>
              <a:buChar char="●"/>
            </a:pPr>
            <a:r>
              <a:rPr lang="en" sz="1500"/>
              <a:t>Rotary Club (1905)</a:t>
            </a:r>
            <a:endParaRPr sz="1500"/>
          </a:p>
          <a:p>
            <a:pPr indent="-323850" lvl="0" marL="457200" rtl="0" algn="l">
              <a:spcBef>
                <a:spcPts val="0"/>
              </a:spcBef>
              <a:spcAft>
                <a:spcPts val="0"/>
              </a:spcAft>
              <a:buSzPts val="1500"/>
              <a:buChar char="●"/>
            </a:pPr>
            <a:r>
              <a:rPr lang="en" sz="1500"/>
              <a:t>Kiwanis International (1915)</a:t>
            </a:r>
            <a:endParaRPr sz="1500"/>
          </a:p>
          <a:p>
            <a:pPr indent="-323850" lvl="0" marL="457200" rtl="0" algn="l">
              <a:spcBef>
                <a:spcPts val="0"/>
              </a:spcBef>
              <a:spcAft>
                <a:spcPts val="0"/>
              </a:spcAft>
              <a:buSzPts val="1500"/>
              <a:buChar char="●"/>
            </a:pPr>
            <a:r>
              <a:rPr lang="en" sz="1500"/>
              <a:t>Lions International (1917)</a:t>
            </a:r>
            <a:endParaRPr sz="1500"/>
          </a:p>
          <a:p>
            <a:pPr indent="-323850" lvl="0" marL="457200" rtl="0" algn="l">
              <a:spcBef>
                <a:spcPts val="0"/>
              </a:spcBef>
              <a:spcAft>
                <a:spcPts val="0"/>
              </a:spcAft>
              <a:buSzPts val="1500"/>
              <a:buChar char="●"/>
            </a:pPr>
            <a:r>
              <a:rPr lang="en" sz="1500"/>
              <a:t>The Peace Corps (1961)</a:t>
            </a:r>
            <a:endParaRPr sz="1500"/>
          </a:p>
          <a:p>
            <a:pPr indent="-323850" lvl="0" marL="457200" rtl="0" algn="l">
              <a:spcBef>
                <a:spcPts val="0"/>
              </a:spcBef>
              <a:spcAft>
                <a:spcPts val="0"/>
              </a:spcAft>
              <a:buSzPts val="1500"/>
              <a:buChar char="●"/>
            </a:pPr>
            <a:r>
              <a:rPr lang="en" sz="1500"/>
              <a:t>Graduation requirements</a:t>
            </a:r>
            <a:endParaRPr sz="1500"/>
          </a:p>
          <a:p>
            <a:pPr indent="0" lvl="0" marL="0" rtl="0" algn="l">
              <a:spcBef>
                <a:spcPts val="1600"/>
              </a:spcBef>
              <a:spcAft>
                <a:spcPts val="0"/>
              </a:spcAft>
              <a:buNone/>
            </a:pPr>
            <a:r>
              <a:rPr lang="en" sz="1650">
                <a:solidFill>
                  <a:srgbClr val="FFFFFF"/>
                </a:solidFill>
                <a:highlight>
                  <a:schemeClr val="dk1"/>
                </a:highlight>
              </a:rPr>
              <a:t>Corporations grew and corporate philanthropy became a large part of the volunteer landscape. </a:t>
            </a:r>
            <a:endParaRPr sz="1650">
              <a:solidFill>
                <a:srgbClr val="FFFFFF"/>
              </a:solidFill>
              <a:highlight>
                <a:schemeClr val="dk1"/>
              </a:highlight>
            </a:endParaRPr>
          </a:p>
          <a:p>
            <a:pPr indent="0" lvl="0" marL="0" rtl="0" algn="l">
              <a:spcBef>
                <a:spcPts val="800"/>
              </a:spcBef>
              <a:spcAft>
                <a:spcPts val="800"/>
              </a:spcAft>
              <a:buNone/>
            </a:pPr>
            <a:r>
              <a:rPr lang="en" sz="1650">
                <a:solidFill>
                  <a:srgbClr val="FFFFFF"/>
                </a:solidFill>
                <a:highlight>
                  <a:schemeClr val="dk1"/>
                </a:highlight>
              </a:rPr>
              <a:t>General Electric created the first matching gift program in 1954, and today companies of all sizes offer volunteering programs and volunteer grants to their employees. </a:t>
            </a:r>
            <a:endParaRPr sz="2000">
              <a:solidFill>
                <a:srgbClr val="FFFFFF"/>
              </a:solidFill>
              <a:highlight>
                <a:schemeClr val="dk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265500" y="637394"/>
            <a:ext cx="4045200" cy="185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Volunteer Caregiving </a:t>
            </a:r>
            <a:r>
              <a:rPr lang="en"/>
              <a:t>19</a:t>
            </a:r>
            <a:r>
              <a:rPr lang="en"/>
              <a:t>84</a:t>
            </a:r>
            <a:endParaRPr/>
          </a:p>
        </p:txBody>
      </p:sp>
      <p:sp>
        <p:nvSpPr>
          <p:cNvPr id="155" name="Google Shape;155;p26"/>
          <p:cNvSpPr txBox="1"/>
          <p:nvPr>
            <p:ph idx="1" type="subTitle"/>
          </p:nvPr>
        </p:nvSpPr>
        <p:spPr>
          <a:xfrm>
            <a:off x="265500" y="2607568"/>
            <a:ext cx="4045200" cy="1855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2000">
                <a:solidFill>
                  <a:srgbClr val="000000"/>
                </a:solidFill>
              </a:rPr>
              <a:t>Engage diverse communities            </a:t>
            </a:r>
            <a:r>
              <a:rPr lang="en" sz="2000"/>
              <a:t>• </a:t>
            </a:r>
            <a:r>
              <a:rPr lang="en" sz="2000">
                <a:solidFill>
                  <a:srgbClr val="000000"/>
                </a:solidFill>
              </a:rPr>
              <a:t>Recruit, Train, Coordinate</a:t>
            </a:r>
            <a:r>
              <a:rPr lang="en" sz="2000"/>
              <a:t> • </a:t>
            </a:r>
            <a:r>
              <a:rPr lang="en" sz="2000">
                <a:solidFill>
                  <a:srgbClr val="000000"/>
                </a:solidFill>
              </a:rPr>
              <a:t>Provide non-professional services</a:t>
            </a:r>
            <a:r>
              <a:rPr lang="en" sz="2000"/>
              <a:t> • </a:t>
            </a:r>
            <a:r>
              <a:rPr lang="en" sz="2000">
                <a:solidFill>
                  <a:srgbClr val="000000"/>
                </a:solidFill>
              </a:rPr>
              <a:t>Serve aging, disabled</a:t>
            </a:r>
            <a:r>
              <a:rPr lang="en" sz="2000"/>
              <a:t> •                  </a:t>
            </a:r>
            <a:r>
              <a:rPr lang="en" sz="2000">
                <a:solidFill>
                  <a:srgbClr val="000000"/>
                </a:solidFill>
              </a:rPr>
              <a:t>Provide care where people reside</a:t>
            </a:r>
            <a:endParaRPr>
              <a:solidFill>
                <a:srgbClr val="000000"/>
              </a:solidFill>
            </a:endParaRPr>
          </a:p>
        </p:txBody>
      </p:sp>
      <p:sp>
        <p:nvSpPr>
          <p:cNvPr id="156" name="Google Shape;156;p26"/>
          <p:cNvSpPr txBox="1"/>
          <p:nvPr>
            <p:ph idx="2" type="body"/>
          </p:nvPr>
        </p:nvSpPr>
        <p:spPr>
          <a:xfrm>
            <a:off x="4939500" y="724200"/>
            <a:ext cx="3972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Neighbors Helping Neighbors</a:t>
            </a:r>
            <a:endParaRPr b="1"/>
          </a:p>
          <a:p>
            <a:pPr indent="0" lvl="0" marL="0" rtl="0" algn="l">
              <a:spcBef>
                <a:spcPts val="800"/>
              </a:spcBef>
              <a:spcAft>
                <a:spcPts val="800"/>
              </a:spcAft>
              <a:buNone/>
            </a:pPr>
            <a:r>
              <a:rPr lang="en">
                <a:solidFill>
                  <a:srgbClr val="FFFFFF"/>
                </a:solidFill>
                <a:highlight>
                  <a:schemeClr val="dk1"/>
                </a:highlight>
              </a:rPr>
              <a:t>Launched as Faith in Action, the Robert Wood Johnson Foundation invested $100 million to establish 1,000 programs throughout every state in the union, plus the territories of Guam, Puerto Rico and the Virgin Islands.  It’s estimated that Volunteer Caregiving serves more than 500,000 seniors and people with disabilities thanks to a volunteer force of more than 350,000.</a:t>
            </a:r>
            <a:endParaRPr>
              <a:solidFill>
                <a:srgbClr val="FFFFFF"/>
              </a:solidFill>
              <a:highlight>
                <a:schemeClr val="dk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Augie</a:t>
            </a:r>
            <a:r>
              <a:rPr lang="en" sz="3600"/>
              <a:t> M.</a:t>
            </a:r>
            <a:br>
              <a:rPr lang="en"/>
            </a:br>
            <a:r>
              <a:rPr lang="en"/>
              <a:t>One hour per week • Director</a:t>
            </a:r>
            <a:endParaRPr/>
          </a:p>
          <a:p>
            <a:pPr indent="0" lvl="0" marL="0" rtl="0" algn="l">
              <a:spcBef>
                <a:spcPts val="1600"/>
              </a:spcBef>
              <a:spcAft>
                <a:spcPts val="1600"/>
              </a:spcAft>
              <a:buNone/>
            </a:pPr>
            <a:r>
              <a:rPr lang="en"/>
              <a:t>Currently, Augie serves on a local board of directors and works professionally in banking.  He monitors financials and uses his institutional knowledge for strategic planning.</a:t>
            </a:r>
            <a:endParaRPr/>
          </a:p>
        </p:txBody>
      </p:sp>
      <p:pic>
        <p:nvPicPr>
          <p:cNvPr id="162" name="Google Shape;162;p27"/>
          <p:cNvPicPr preferRelativeResize="0"/>
          <p:nvPr/>
        </p:nvPicPr>
        <p:blipFill>
          <a:blip r:embed="rId3">
            <a:alphaModFix/>
          </a:blip>
          <a:stretch>
            <a:fillRect/>
          </a:stretch>
        </p:blipFill>
        <p:spPr>
          <a:xfrm>
            <a:off x="0" y="0"/>
            <a:ext cx="45719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Shop &amp; Drop</a:t>
            </a:r>
            <a:endParaRPr/>
          </a:p>
        </p:txBody>
      </p:sp>
      <p:sp>
        <p:nvSpPr>
          <p:cNvPr id="168" name="Google Shape;168;p28"/>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Qualifiers</a:t>
            </a:r>
            <a:endParaRPr b="1" sz="2100"/>
          </a:p>
        </p:txBody>
      </p:sp>
      <p:sp>
        <p:nvSpPr>
          <p:cNvPr id="169" name="Google Shape;169;p28"/>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In your neighborhood</a:t>
            </a:r>
            <a:endParaRPr sz="1400"/>
          </a:p>
          <a:p>
            <a:pPr indent="-342900" lvl="0" marL="457200" rtl="0" algn="l">
              <a:spcBef>
                <a:spcPts val="0"/>
              </a:spcBef>
              <a:spcAft>
                <a:spcPts val="0"/>
              </a:spcAft>
              <a:buSzPts val="1800"/>
              <a:buChar char="●"/>
            </a:pPr>
            <a:r>
              <a:rPr lang="en" sz="1400"/>
              <a:t>Flexible time/day</a:t>
            </a:r>
            <a:endParaRPr sz="1400"/>
          </a:p>
          <a:p>
            <a:pPr indent="-342900" lvl="0" marL="457200" rtl="0" algn="l">
              <a:spcBef>
                <a:spcPts val="0"/>
              </a:spcBef>
              <a:spcAft>
                <a:spcPts val="0"/>
              </a:spcAft>
              <a:buSzPts val="1800"/>
              <a:buChar char="●"/>
            </a:pPr>
            <a:r>
              <a:rPr lang="en" sz="1400"/>
              <a:t>Shop where you already go, or discover something new</a:t>
            </a:r>
            <a:endParaRPr sz="1400"/>
          </a:p>
          <a:p>
            <a:pPr indent="-342900" lvl="0" marL="457200" rtl="0" algn="l">
              <a:spcBef>
                <a:spcPts val="0"/>
              </a:spcBef>
              <a:spcAft>
                <a:spcPts val="0"/>
              </a:spcAft>
              <a:buSzPts val="1800"/>
              <a:buChar char="●"/>
            </a:pPr>
            <a:r>
              <a:rPr lang="en" sz="1400"/>
              <a:t>Quick errands start at 45 minutes </a:t>
            </a:r>
            <a:endParaRPr sz="1400"/>
          </a:p>
          <a:p>
            <a:pPr indent="-342900" lvl="0" marL="457200" rtl="0" algn="l">
              <a:spcBef>
                <a:spcPts val="0"/>
              </a:spcBef>
              <a:spcAft>
                <a:spcPts val="0"/>
              </a:spcAft>
              <a:buSzPts val="1800"/>
              <a:buChar char="●"/>
            </a:pPr>
            <a:r>
              <a:rPr lang="en" sz="1400"/>
              <a:t>Contactless delivery available</a:t>
            </a:r>
            <a:endParaRPr sz="1400"/>
          </a:p>
        </p:txBody>
      </p:sp>
      <p:sp>
        <p:nvSpPr>
          <p:cNvPr id="170" name="Google Shape;170;p28"/>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Activity</a:t>
            </a:r>
            <a:endParaRPr b="1" sz="2100"/>
          </a:p>
        </p:txBody>
      </p:sp>
      <p:sp>
        <p:nvSpPr>
          <p:cNvPr id="171" name="Google Shape;171;p28"/>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Shop for and deliver groceries or prescriptions to homebound seniors. The volunteer logs into our CareWorks network to view and retrieve requests. Volunteers can work around their schedule to make deliveries at their convenience. Volunteers shop on average twice per month.</a:t>
            </a:r>
            <a:endParaRPr sz="1400"/>
          </a:p>
        </p:txBody>
      </p:sp>
      <p:sp>
        <p:nvSpPr>
          <p:cNvPr id="172" name="Google Shape;172;p28"/>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Consider shopping for your groceries at the same time and save a trip!</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Bridges Intergenerational Program</a:t>
            </a:r>
            <a:endParaRPr/>
          </a:p>
        </p:txBody>
      </p:sp>
      <p:sp>
        <p:nvSpPr>
          <p:cNvPr id="178" name="Google Shape;178;p29"/>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Qualifiers</a:t>
            </a:r>
            <a:endParaRPr b="1" sz="2100"/>
          </a:p>
        </p:txBody>
      </p:sp>
      <p:sp>
        <p:nvSpPr>
          <p:cNvPr id="179" name="Google Shape;179;p29"/>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In your neighborhood</a:t>
            </a:r>
            <a:endParaRPr sz="1400"/>
          </a:p>
          <a:p>
            <a:pPr indent="-342900" lvl="0" marL="457200" rtl="0" algn="l">
              <a:spcBef>
                <a:spcPts val="0"/>
              </a:spcBef>
              <a:spcAft>
                <a:spcPts val="0"/>
              </a:spcAft>
              <a:buSzPts val="1800"/>
              <a:buChar char="●"/>
            </a:pPr>
            <a:r>
              <a:rPr lang="en" sz="1400"/>
              <a:t>Two hours per assignment</a:t>
            </a:r>
            <a:endParaRPr sz="1400"/>
          </a:p>
          <a:p>
            <a:pPr indent="-342900" lvl="0" marL="457200" rtl="0" algn="l">
              <a:spcBef>
                <a:spcPts val="0"/>
              </a:spcBef>
              <a:spcAft>
                <a:spcPts val="0"/>
              </a:spcAft>
              <a:buSzPts val="1800"/>
              <a:buChar char="●"/>
            </a:pPr>
            <a:r>
              <a:rPr lang="en" sz="1400"/>
              <a:t>2-4 times per month</a:t>
            </a:r>
            <a:endParaRPr sz="1400"/>
          </a:p>
          <a:p>
            <a:pPr indent="-342900" lvl="0" marL="457200" rtl="0" algn="l">
              <a:spcBef>
                <a:spcPts val="0"/>
              </a:spcBef>
              <a:spcAft>
                <a:spcPts val="0"/>
              </a:spcAft>
              <a:buSzPts val="1800"/>
              <a:buChar char="●"/>
            </a:pPr>
            <a:r>
              <a:rPr lang="en" sz="1400"/>
              <a:t>Mentor college-bound students</a:t>
            </a:r>
            <a:endParaRPr sz="1400"/>
          </a:p>
          <a:p>
            <a:pPr indent="-342900" lvl="0" marL="457200" rtl="0" algn="l">
              <a:spcBef>
                <a:spcPts val="0"/>
              </a:spcBef>
              <a:spcAft>
                <a:spcPts val="0"/>
              </a:spcAft>
              <a:buSzPts val="1800"/>
              <a:buChar char="●"/>
            </a:pPr>
            <a:r>
              <a:rPr lang="en" sz="1400"/>
              <a:t>Connect with more than one senior in need</a:t>
            </a:r>
            <a:endParaRPr sz="1400"/>
          </a:p>
        </p:txBody>
      </p:sp>
      <p:sp>
        <p:nvSpPr>
          <p:cNvPr id="180" name="Google Shape;180;p29"/>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Activity</a:t>
            </a:r>
            <a:endParaRPr b="1" sz="2100"/>
          </a:p>
        </p:txBody>
      </p:sp>
      <p:sp>
        <p:nvSpPr>
          <p:cNvPr id="181" name="Google Shape;181;p29"/>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Adult volunteers are assigned to be Team Leaders to college bound upperclassmen high school students who provide approximately one hour of light housekeeping and yard work to frail seniors. </a:t>
            </a:r>
            <a:endParaRPr sz="1400"/>
          </a:p>
          <a:p>
            <a:pPr indent="0" lvl="0" marL="0" rtl="0" algn="l">
              <a:spcBef>
                <a:spcPts val="1600"/>
              </a:spcBef>
              <a:spcAft>
                <a:spcPts val="1600"/>
              </a:spcAft>
              <a:buNone/>
            </a:pPr>
            <a:r>
              <a:rPr lang="en" sz="1400"/>
              <a:t>The Team Leaders drive the students to the senior’s house, oversee and assist the students </a:t>
            </a:r>
            <a:endParaRPr sz="1400"/>
          </a:p>
        </p:txBody>
      </p:sp>
      <p:sp>
        <p:nvSpPr>
          <p:cNvPr id="182" name="Google Shape;182;p29"/>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while also engaging with the senior during the visit. </a:t>
            </a:r>
            <a:endParaRPr sz="1400"/>
          </a:p>
          <a:p>
            <a:pPr indent="0" lvl="0" marL="0" rtl="0" algn="l">
              <a:spcBef>
                <a:spcPts val="1600"/>
              </a:spcBef>
              <a:spcAft>
                <a:spcPts val="0"/>
              </a:spcAft>
              <a:buNone/>
            </a:pPr>
            <a:r>
              <a:rPr lang="en" sz="1400"/>
              <a:t>Office staff coordinate with the senior, the Team Leader and the students on a schedule to suit everyone’s availability. Allow two hours for each assignment. After training is complete, adults and students volunteer 2-4 times per month. </a:t>
            </a:r>
            <a:endParaRPr sz="1400"/>
          </a:p>
          <a:p>
            <a:pPr indent="0" lvl="0" marL="0" rtl="0" algn="l">
              <a:spcBef>
                <a:spcPts val="1600"/>
              </a:spcBef>
              <a:spcAft>
                <a:spcPts val="1600"/>
              </a:spcAft>
              <a:buNone/>
            </a:pPr>
            <a:r>
              <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Honey Do Crew</a:t>
            </a:r>
            <a:endParaRPr/>
          </a:p>
        </p:txBody>
      </p:sp>
      <p:sp>
        <p:nvSpPr>
          <p:cNvPr id="188" name="Google Shape;188;p30"/>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Qualifiers</a:t>
            </a:r>
            <a:endParaRPr b="1" sz="2100"/>
          </a:p>
        </p:txBody>
      </p:sp>
      <p:sp>
        <p:nvSpPr>
          <p:cNvPr id="189" name="Google Shape;189;p30"/>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In your neighborhood</a:t>
            </a:r>
            <a:endParaRPr sz="1400"/>
          </a:p>
          <a:p>
            <a:pPr indent="-342900" lvl="0" marL="457200" rtl="0" algn="l">
              <a:spcBef>
                <a:spcPts val="0"/>
              </a:spcBef>
              <a:spcAft>
                <a:spcPts val="0"/>
              </a:spcAft>
              <a:buSzPts val="1800"/>
              <a:buChar char="●"/>
            </a:pPr>
            <a:r>
              <a:rPr lang="en" sz="1400"/>
              <a:t>Time varies by project</a:t>
            </a:r>
            <a:endParaRPr sz="1400"/>
          </a:p>
          <a:p>
            <a:pPr indent="-342900" lvl="0" marL="457200" rtl="0" algn="l">
              <a:spcBef>
                <a:spcPts val="0"/>
              </a:spcBef>
              <a:spcAft>
                <a:spcPts val="0"/>
              </a:spcAft>
              <a:buSzPts val="1800"/>
              <a:buChar char="●"/>
            </a:pPr>
            <a:r>
              <a:rPr lang="en" sz="1400"/>
              <a:t>2-3 times per month, as needed</a:t>
            </a:r>
            <a:endParaRPr sz="1400"/>
          </a:p>
          <a:p>
            <a:pPr indent="-342900" lvl="0" marL="457200" rtl="0" algn="l">
              <a:spcBef>
                <a:spcPts val="0"/>
              </a:spcBef>
              <a:spcAft>
                <a:spcPts val="0"/>
              </a:spcAft>
              <a:buSzPts val="1800"/>
              <a:buChar char="●"/>
            </a:pPr>
            <a:r>
              <a:rPr lang="en" sz="1400"/>
              <a:t>Uses your skillset</a:t>
            </a:r>
            <a:endParaRPr sz="1400"/>
          </a:p>
          <a:p>
            <a:pPr indent="-342900" lvl="0" marL="457200" rtl="0" algn="l">
              <a:spcBef>
                <a:spcPts val="0"/>
              </a:spcBef>
              <a:spcAft>
                <a:spcPts val="0"/>
              </a:spcAft>
              <a:buSzPts val="1800"/>
              <a:buChar char="●"/>
            </a:pPr>
            <a:r>
              <a:rPr lang="en" sz="1400"/>
              <a:t>Connect with more than one senior in need</a:t>
            </a:r>
            <a:endParaRPr sz="1400"/>
          </a:p>
        </p:txBody>
      </p:sp>
      <p:sp>
        <p:nvSpPr>
          <p:cNvPr id="190" name="Google Shape;190;p30"/>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Activity</a:t>
            </a:r>
            <a:endParaRPr b="1" sz="2100"/>
          </a:p>
        </p:txBody>
      </p:sp>
      <p:sp>
        <p:nvSpPr>
          <p:cNvPr id="191" name="Google Shape;191;p30"/>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Volunteers do minor repairs and tasks such as plumbing, electrical, and household maintenance. Staff calls the volunteer to inquire about availability as requests come in. </a:t>
            </a:r>
            <a:endParaRPr sz="1400"/>
          </a:p>
          <a:p>
            <a:pPr indent="0" lvl="0" marL="0" rtl="0" algn="l">
              <a:spcBef>
                <a:spcPts val="1600"/>
              </a:spcBef>
              <a:spcAft>
                <a:spcPts val="1600"/>
              </a:spcAft>
              <a:buNone/>
            </a:pPr>
            <a:r>
              <a:rPr lang="en" sz="1400"/>
              <a:t>The senior is responsible for providing or paying for parts while the volunteer supplies the labor. </a:t>
            </a:r>
            <a:endParaRPr sz="1400"/>
          </a:p>
        </p:txBody>
      </p:sp>
      <p:sp>
        <p:nvSpPr>
          <p:cNvPr id="192" name="Google Shape;192;p30"/>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Requests include hanging curtain rods, fixing a leaky faucet, changing the filter on an a/c unit, hanging mirrors or pictures on the wall.  </a:t>
            </a:r>
            <a:endParaRPr sz="1400"/>
          </a:p>
          <a:p>
            <a:pPr indent="0" lvl="0" marL="0" rtl="0" algn="l">
              <a:spcBef>
                <a:spcPts val="1600"/>
              </a:spcBef>
              <a:spcAft>
                <a:spcPts val="0"/>
              </a:spcAft>
              <a:buNone/>
            </a:pPr>
            <a:r>
              <a:rPr lang="en" sz="1400"/>
              <a:t>Occasional requests for larger projects such as water heaters, toilets and minor roof repair  present opportunities to partner with other volunteer organizations.</a:t>
            </a:r>
            <a:endParaRPr sz="1400"/>
          </a:p>
          <a:p>
            <a:pPr indent="0" lvl="0" marL="0" rtl="0" algn="l">
              <a:spcBef>
                <a:spcPts val="1600"/>
              </a:spcBef>
              <a:spcAft>
                <a:spcPts val="1600"/>
              </a:spcAft>
              <a:buNone/>
            </a:pPr>
            <a:r>
              <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Joleen D</a:t>
            </a:r>
            <a:r>
              <a:rPr lang="en" sz="3600"/>
              <a:t>.</a:t>
            </a:r>
            <a:br>
              <a:rPr lang="en"/>
            </a:br>
            <a:r>
              <a:rPr lang="en"/>
              <a:t>Five hours per year • Bartending</a:t>
            </a:r>
            <a:endParaRPr/>
          </a:p>
          <a:p>
            <a:pPr indent="0" lvl="0" marL="0" rtl="0" algn="l">
              <a:spcBef>
                <a:spcPts val="1600"/>
              </a:spcBef>
              <a:spcAft>
                <a:spcPts val="1600"/>
              </a:spcAft>
              <a:buNone/>
            </a:pPr>
            <a:r>
              <a:rPr lang="en"/>
              <a:t>A member of a local yacht club, Joleen makes a point to volunteer every year as the bartender at the annual sailing fundraiser.  She donates her tips to buoy up the final tally.</a:t>
            </a:r>
            <a:endParaRPr/>
          </a:p>
        </p:txBody>
      </p:sp>
      <p:pic>
        <p:nvPicPr>
          <p:cNvPr id="198" name="Google Shape;198;p31"/>
          <p:cNvPicPr preferRelativeResize="0"/>
          <p:nvPr/>
        </p:nvPicPr>
        <p:blipFill>
          <a:blip r:embed="rId3">
            <a:alphaModFix/>
          </a:blip>
          <a:stretch>
            <a:fillRect/>
          </a:stretch>
        </p:blipFill>
        <p:spPr>
          <a:xfrm>
            <a:off x="0" y="0"/>
            <a:ext cx="461870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American Volunteer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Hospital to Home</a:t>
            </a:r>
            <a:endParaRPr/>
          </a:p>
        </p:txBody>
      </p:sp>
      <p:sp>
        <p:nvSpPr>
          <p:cNvPr id="204" name="Google Shape;204;p32"/>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Qualifiers</a:t>
            </a:r>
            <a:endParaRPr b="1" sz="2100"/>
          </a:p>
        </p:txBody>
      </p:sp>
      <p:sp>
        <p:nvSpPr>
          <p:cNvPr id="205" name="Google Shape;205;p32"/>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In your neighborhood</a:t>
            </a:r>
            <a:endParaRPr sz="1400"/>
          </a:p>
          <a:p>
            <a:pPr indent="-342900" lvl="0" marL="457200" rtl="0" algn="l">
              <a:spcBef>
                <a:spcPts val="0"/>
              </a:spcBef>
              <a:spcAft>
                <a:spcPts val="0"/>
              </a:spcAft>
              <a:buSzPts val="1800"/>
              <a:buChar char="●"/>
            </a:pPr>
            <a:r>
              <a:rPr lang="en" sz="1400"/>
              <a:t>Minimum of 45 minutes per week</a:t>
            </a:r>
            <a:endParaRPr sz="1400"/>
          </a:p>
          <a:p>
            <a:pPr indent="-342900" lvl="0" marL="457200" rtl="0" algn="l">
              <a:spcBef>
                <a:spcPts val="0"/>
              </a:spcBef>
              <a:spcAft>
                <a:spcPts val="0"/>
              </a:spcAft>
              <a:buSzPts val="1800"/>
              <a:buChar char="●"/>
            </a:pPr>
            <a:r>
              <a:rPr lang="en" sz="1400"/>
              <a:t>Mini-Match for up to one month</a:t>
            </a:r>
            <a:endParaRPr sz="1400"/>
          </a:p>
          <a:p>
            <a:pPr indent="-342900" lvl="0" marL="457200" rtl="0" algn="l">
              <a:spcBef>
                <a:spcPts val="0"/>
              </a:spcBef>
              <a:spcAft>
                <a:spcPts val="0"/>
              </a:spcAft>
              <a:buSzPts val="1800"/>
              <a:buChar char="●"/>
            </a:pPr>
            <a:r>
              <a:rPr lang="en" sz="1400"/>
              <a:t>Once a year or more depending on your availability</a:t>
            </a:r>
            <a:endParaRPr sz="1400"/>
          </a:p>
          <a:p>
            <a:pPr indent="-317500" lvl="0" marL="457200" rtl="0" algn="l">
              <a:spcBef>
                <a:spcPts val="0"/>
              </a:spcBef>
              <a:spcAft>
                <a:spcPts val="0"/>
              </a:spcAft>
              <a:buSzPts val="1400"/>
              <a:buChar char="●"/>
            </a:pPr>
            <a:r>
              <a:rPr lang="en" sz="1400"/>
              <a:t>No medical or professional care</a:t>
            </a:r>
            <a:endParaRPr sz="1400"/>
          </a:p>
        </p:txBody>
      </p:sp>
      <p:sp>
        <p:nvSpPr>
          <p:cNvPr id="206" name="Google Shape;206;p32"/>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Activity</a:t>
            </a:r>
            <a:endParaRPr b="1" sz="2100"/>
          </a:p>
        </p:txBody>
      </p:sp>
      <p:sp>
        <p:nvSpPr>
          <p:cNvPr id="207" name="Google Shape;207;p32"/>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Volunteers provide support and monitor high-risk seniors for up to 30 days when released from hospitals, emergency rooms, and urgent care facilities so that they may successfully recover at home. </a:t>
            </a:r>
            <a:endParaRPr sz="1400"/>
          </a:p>
          <a:p>
            <a:pPr indent="0" lvl="0" marL="0" rtl="0" algn="l">
              <a:spcBef>
                <a:spcPts val="1600"/>
              </a:spcBef>
              <a:spcAft>
                <a:spcPts val="1600"/>
              </a:spcAft>
              <a:buNone/>
            </a:pPr>
            <a:r>
              <a:rPr lang="en" sz="1400"/>
              <a:t>The volunteer calls 4-7 times per week to check in, may provide or work with the Office Team to provide light housekeeping, transportation to medical </a:t>
            </a:r>
            <a:endParaRPr sz="1400"/>
          </a:p>
        </p:txBody>
      </p:sp>
      <p:sp>
        <p:nvSpPr>
          <p:cNvPr id="208" name="Google Shape;208;p32"/>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appointments, pet support, or other needs such as grocery shopping, meal prep or pick up prescriptions.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Dementia Friendly Relief </a:t>
            </a:r>
            <a:endParaRPr/>
          </a:p>
        </p:txBody>
      </p:sp>
      <p:sp>
        <p:nvSpPr>
          <p:cNvPr id="214" name="Google Shape;214;p33"/>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Qualifiers</a:t>
            </a:r>
            <a:endParaRPr b="1" sz="2100"/>
          </a:p>
        </p:txBody>
      </p:sp>
      <p:sp>
        <p:nvSpPr>
          <p:cNvPr id="215" name="Google Shape;215;p33"/>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In your neighborhood</a:t>
            </a:r>
            <a:endParaRPr sz="1400"/>
          </a:p>
          <a:p>
            <a:pPr indent="-342900" lvl="0" marL="457200" rtl="0" algn="l">
              <a:spcBef>
                <a:spcPts val="0"/>
              </a:spcBef>
              <a:spcAft>
                <a:spcPts val="0"/>
              </a:spcAft>
              <a:buSzPts val="1800"/>
              <a:buChar char="●"/>
            </a:pPr>
            <a:r>
              <a:rPr lang="en" sz="1400"/>
              <a:t>Approx. 3 hours per week</a:t>
            </a:r>
            <a:endParaRPr sz="1400"/>
          </a:p>
          <a:p>
            <a:pPr indent="-342900" lvl="0" marL="457200" rtl="0" algn="l">
              <a:spcBef>
                <a:spcPts val="0"/>
              </a:spcBef>
              <a:spcAft>
                <a:spcPts val="0"/>
              </a:spcAft>
              <a:buSzPts val="1800"/>
              <a:buChar char="●"/>
            </a:pPr>
            <a:r>
              <a:rPr lang="en" sz="1400"/>
              <a:t>Transportation is discouraged</a:t>
            </a:r>
            <a:endParaRPr sz="1400"/>
          </a:p>
          <a:p>
            <a:pPr indent="-342900" lvl="0" marL="457200" rtl="0" algn="l">
              <a:spcBef>
                <a:spcPts val="0"/>
              </a:spcBef>
              <a:spcAft>
                <a:spcPts val="0"/>
              </a:spcAft>
              <a:buSzPts val="1800"/>
              <a:buChar char="●"/>
            </a:pPr>
            <a:r>
              <a:rPr lang="en" sz="1400"/>
              <a:t>Service for early stages of Alzheimer’s</a:t>
            </a:r>
            <a:endParaRPr sz="1400"/>
          </a:p>
          <a:p>
            <a:pPr indent="-317500" lvl="0" marL="457200" rtl="0" algn="l">
              <a:spcBef>
                <a:spcPts val="0"/>
              </a:spcBef>
              <a:spcAft>
                <a:spcPts val="0"/>
              </a:spcAft>
              <a:buSzPts val="1400"/>
              <a:buChar char="●"/>
            </a:pPr>
            <a:r>
              <a:rPr lang="en" sz="1400"/>
              <a:t>No medical or professional care</a:t>
            </a:r>
            <a:endParaRPr sz="1400"/>
          </a:p>
        </p:txBody>
      </p:sp>
      <p:sp>
        <p:nvSpPr>
          <p:cNvPr id="216" name="Google Shape;216;p33"/>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Activity</a:t>
            </a:r>
            <a:endParaRPr b="1" sz="2100"/>
          </a:p>
        </p:txBody>
      </p:sp>
      <p:sp>
        <p:nvSpPr>
          <p:cNvPr id="217" name="Google Shape;217;p33"/>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Respite care is provided for family caregivers caring for a loved one in the early stages of dementia and Alzheimer’s. </a:t>
            </a:r>
            <a:endParaRPr sz="1400"/>
          </a:p>
          <a:p>
            <a:pPr indent="0" lvl="0" marL="0" rtl="0" algn="l">
              <a:spcBef>
                <a:spcPts val="1600"/>
              </a:spcBef>
              <a:spcAft>
                <a:spcPts val="1600"/>
              </a:spcAft>
              <a:buNone/>
            </a:pPr>
            <a:r>
              <a:rPr lang="en" sz="1400"/>
              <a:t>Time commitment is determined by the volunteer and the needs of the family caregiver. There is a 10-hour training requirement prior to assignment.</a:t>
            </a:r>
            <a:endParaRPr sz="1400"/>
          </a:p>
        </p:txBody>
      </p:sp>
      <p:sp>
        <p:nvSpPr>
          <p:cNvPr id="218" name="Google Shape;218;p33"/>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Additional opportunities available to advance your knowledge of dementia and. Alzheimer’s</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Volunteer Liaison</a:t>
            </a:r>
            <a:endParaRPr/>
          </a:p>
        </p:txBody>
      </p:sp>
      <p:sp>
        <p:nvSpPr>
          <p:cNvPr id="224" name="Google Shape;224;p34"/>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Qualifiers</a:t>
            </a:r>
            <a:endParaRPr b="1" sz="2100"/>
          </a:p>
        </p:txBody>
      </p:sp>
      <p:sp>
        <p:nvSpPr>
          <p:cNvPr id="225" name="Google Shape;225;p34"/>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Likes to talk on the phone</a:t>
            </a:r>
            <a:endParaRPr sz="1400"/>
          </a:p>
          <a:p>
            <a:pPr indent="-342900" lvl="0" marL="457200" rtl="0" algn="l">
              <a:spcBef>
                <a:spcPts val="0"/>
              </a:spcBef>
              <a:spcAft>
                <a:spcPts val="0"/>
              </a:spcAft>
              <a:buSzPts val="1800"/>
              <a:buChar char="●"/>
            </a:pPr>
            <a:r>
              <a:rPr lang="en" sz="1400"/>
              <a:t>Flexible time/day</a:t>
            </a:r>
            <a:endParaRPr sz="1400"/>
          </a:p>
          <a:p>
            <a:pPr indent="-342900" lvl="0" marL="457200" rtl="0" algn="l">
              <a:spcBef>
                <a:spcPts val="0"/>
              </a:spcBef>
              <a:spcAft>
                <a:spcPts val="0"/>
              </a:spcAft>
              <a:buSzPts val="1800"/>
              <a:buChar char="●"/>
            </a:pPr>
            <a:r>
              <a:rPr lang="en" sz="1400"/>
              <a:t>Uses your phone</a:t>
            </a:r>
            <a:endParaRPr sz="1400"/>
          </a:p>
          <a:p>
            <a:pPr indent="-342900" lvl="0" marL="457200" rtl="0" algn="l">
              <a:spcBef>
                <a:spcPts val="0"/>
              </a:spcBef>
              <a:spcAft>
                <a:spcPts val="0"/>
              </a:spcAft>
              <a:buSzPts val="1800"/>
              <a:buChar char="●"/>
            </a:pPr>
            <a:r>
              <a:rPr lang="en" sz="1400"/>
              <a:t>Starts at 30 minutes </a:t>
            </a:r>
            <a:endParaRPr sz="1400"/>
          </a:p>
          <a:p>
            <a:pPr indent="-342900" lvl="0" marL="457200" rtl="0" algn="l">
              <a:spcBef>
                <a:spcPts val="0"/>
              </a:spcBef>
              <a:spcAft>
                <a:spcPts val="0"/>
              </a:spcAft>
              <a:buSzPts val="1800"/>
              <a:buChar char="●"/>
            </a:pPr>
            <a:r>
              <a:rPr lang="en" sz="1400"/>
              <a:t>Take a few notes</a:t>
            </a:r>
            <a:endParaRPr sz="1400"/>
          </a:p>
        </p:txBody>
      </p:sp>
      <p:sp>
        <p:nvSpPr>
          <p:cNvPr id="226" name="Google Shape;226;p34"/>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Activity</a:t>
            </a:r>
            <a:endParaRPr b="1" sz="2100"/>
          </a:p>
        </p:txBody>
      </p:sp>
      <p:sp>
        <p:nvSpPr>
          <p:cNvPr id="227" name="Google Shape;227;p34"/>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This remote opportunity helps the office team stay in touch with the broader volunteer base. Volunteers choose the number of volunteers they wish to call quarterly, every other month. </a:t>
            </a:r>
            <a:endParaRPr sz="1400"/>
          </a:p>
          <a:p>
            <a:pPr indent="0" lvl="0" marL="0" rtl="0" algn="l">
              <a:spcBef>
                <a:spcPts val="1600"/>
              </a:spcBef>
              <a:spcAft>
                <a:spcPts val="1600"/>
              </a:spcAft>
              <a:buNone/>
            </a:pPr>
            <a:r>
              <a:rPr lang="en" sz="1400"/>
              <a:t>Calls average ten minutes. To maintain privacy, explore using a phone app to mask the call as if coming from your local volunteer caregiving office.</a:t>
            </a:r>
            <a:endParaRPr sz="1400"/>
          </a:p>
        </p:txBody>
      </p:sp>
      <p:sp>
        <p:nvSpPr>
          <p:cNvPr id="228" name="Google Shape;228;p34"/>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This is an ideal assignment for a volunteer who has previously served and wants to scale back, or a volunteer who wants to gain insight into various opportunities.</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Meal Prep</a:t>
            </a:r>
            <a:endParaRPr/>
          </a:p>
        </p:txBody>
      </p:sp>
      <p:sp>
        <p:nvSpPr>
          <p:cNvPr id="234" name="Google Shape;234;p35"/>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Qualifiers</a:t>
            </a:r>
            <a:endParaRPr b="1" sz="2100"/>
          </a:p>
        </p:txBody>
      </p:sp>
      <p:sp>
        <p:nvSpPr>
          <p:cNvPr id="235" name="Google Shape;235;p35"/>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Likes to cook</a:t>
            </a:r>
            <a:endParaRPr sz="1400"/>
          </a:p>
          <a:p>
            <a:pPr indent="-342900" lvl="0" marL="457200" rtl="0" algn="l">
              <a:spcBef>
                <a:spcPts val="0"/>
              </a:spcBef>
              <a:spcAft>
                <a:spcPts val="0"/>
              </a:spcAft>
              <a:buSzPts val="1800"/>
              <a:buChar char="●"/>
            </a:pPr>
            <a:r>
              <a:rPr lang="en" sz="1400"/>
              <a:t>Flexible time/day</a:t>
            </a:r>
            <a:endParaRPr sz="1400"/>
          </a:p>
          <a:p>
            <a:pPr indent="-342900" lvl="0" marL="457200" rtl="0" algn="l">
              <a:spcBef>
                <a:spcPts val="0"/>
              </a:spcBef>
              <a:spcAft>
                <a:spcPts val="0"/>
              </a:spcAft>
              <a:buSzPts val="1800"/>
              <a:buChar char="●"/>
            </a:pPr>
            <a:r>
              <a:rPr lang="en" sz="1400"/>
              <a:t>Uses your phone</a:t>
            </a:r>
            <a:endParaRPr sz="1400"/>
          </a:p>
          <a:p>
            <a:pPr indent="-342900" lvl="0" marL="457200" rtl="0" algn="l">
              <a:spcBef>
                <a:spcPts val="0"/>
              </a:spcBef>
              <a:spcAft>
                <a:spcPts val="0"/>
              </a:spcAft>
              <a:buSzPts val="1800"/>
              <a:buChar char="●"/>
            </a:pPr>
            <a:r>
              <a:rPr lang="en" sz="1400"/>
              <a:t>Starts at four hours </a:t>
            </a:r>
            <a:endParaRPr sz="1400"/>
          </a:p>
          <a:p>
            <a:pPr indent="-342900" lvl="0" marL="457200" rtl="0" algn="l">
              <a:spcBef>
                <a:spcPts val="0"/>
              </a:spcBef>
              <a:spcAft>
                <a:spcPts val="0"/>
              </a:spcAft>
              <a:buSzPts val="1800"/>
              <a:buChar char="●"/>
            </a:pPr>
            <a:r>
              <a:rPr lang="en" sz="1400"/>
              <a:t>Make it a Match, or limit the time through Hospital to Home</a:t>
            </a:r>
            <a:endParaRPr sz="1400"/>
          </a:p>
        </p:txBody>
      </p:sp>
      <p:sp>
        <p:nvSpPr>
          <p:cNvPr id="236" name="Google Shape;236;p35"/>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Activity</a:t>
            </a:r>
            <a:endParaRPr b="1" sz="2100"/>
          </a:p>
        </p:txBody>
      </p:sp>
      <p:sp>
        <p:nvSpPr>
          <p:cNvPr id="237" name="Google Shape;237;p35"/>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Be an integral part of the Hospital to Home program by working with the Office Team and other volunteers to </a:t>
            </a:r>
            <a:r>
              <a:rPr lang="en" sz="1400"/>
              <a:t>provide support for high-risk seniors for up to 30 days when released from hospitals, emergency rooms, and urgent care facilities so that they may successfully recover at home. </a:t>
            </a:r>
            <a:endParaRPr sz="1400"/>
          </a:p>
          <a:p>
            <a:pPr indent="0" lvl="0" marL="0" rtl="0" algn="l">
              <a:spcBef>
                <a:spcPts val="1600"/>
              </a:spcBef>
              <a:spcAft>
                <a:spcPts val="1600"/>
              </a:spcAft>
              <a:buNone/>
            </a:pPr>
            <a:r>
              <a:rPr lang="en" sz="1400"/>
              <a:t>Meal prep is one of the biggest challenges seniors face when they </a:t>
            </a:r>
            <a:endParaRPr sz="1400"/>
          </a:p>
        </p:txBody>
      </p:sp>
      <p:sp>
        <p:nvSpPr>
          <p:cNvPr id="238" name="Google Shape;238;p35"/>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Are recovering from a hospital stay.  </a:t>
            </a:r>
            <a:endParaRPr sz="1400"/>
          </a:p>
          <a:p>
            <a:pPr indent="0" lvl="0" marL="0" rtl="0" algn="l">
              <a:spcBef>
                <a:spcPts val="1600"/>
              </a:spcBef>
              <a:spcAft>
                <a:spcPts val="0"/>
              </a:spcAft>
              <a:buNone/>
            </a:pPr>
            <a:r>
              <a:rPr lang="en" sz="1400"/>
              <a:t>Learn how to prep and stock up on meals that the senior can use during their recovery.</a:t>
            </a:r>
            <a:endParaRPr sz="1400"/>
          </a:p>
          <a:p>
            <a:pPr indent="0" lvl="0" marL="0" rtl="0" algn="l">
              <a:spcBef>
                <a:spcPts val="1600"/>
              </a:spcBef>
              <a:spcAft>
                <a:spcPts val="0"/>
              </a:spcAft>
              <a:buNone/>
            </a:pPr>
            <a:r>
              <a:rPr lang="en" sz="1400"/>
              <a:t>You supply the labor.  The senior covers the cost of groceries.</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20</a:t>
            </a:r>
            <a:r>
              <a:rPr lang="en"/>
              <a:t>00’s</a:t>
            </a:r>
            <a:endParaRPr/>
          </a:p>
        </p:txBody>
      </p:sp>
      <p:sp>
        <p:nvSpPr>
          <p:cNvPr id="244" name="Google Shape;244;p36"/>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Time </a:t>
            </a:r>
            <a:r>
              <a:rPr lang="en" sz="2000"/>
              <a:t>• Treasure</a:t>
            </a:r>
            <a:endParaRPr sz="2000"/>
          </a:p>
          <a:p>
            <a:pPr indent="0" lvl="0" marL="0" rtl="0" algn="ctr">
              <a:spcBef>
                <a:spcPts val="0"/>
              </a:spcBef>
              <a:spcAft>
                <a:spcPts val="0"/>
              </a:spcAft>
              <a:buNone/>
            </a:pPr>
            <a:r>
              <a:t/>
            </a:r>
            <a:endParaRPr/>
          </a:p>
        </p:txBody>
      </p:sp>
      <p:sp>
        <p:nvSpPr>
          <p:cNvPr id="245" name="Google Shape;245;p36"/>
          <p:cNvSpPr txBox="1"/>
          <p:nvPr>
            <p:ph idx="2" type="body"/>
          </p:nvPr>
        </p:nvSpPr>
        <p:spPr>
          <a:xfrm>
            <a:off x="4939500" y="724200"/>
            <a:ext cx="3972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Blurring the lines</a:t>
            </a:r>
            <a:endParaRPr sz="1500"/>
          </a:p>
          <a:p>
            <a:pPr indent="-323850" lvl="0" marL="457200" rtl="0" algn="l">
              <a:spcBef>
                <a:spcPts val="800"/>
              </a:spcBef>
              <a:spcAft>
                <a:spcPts val="0"/>
              </a:spcAft>
              <a:buSzPts val="1500"/>
              <a:buChar char="●"/>
            </a:pPr>
            <a:r>
              <a:rPr lang="en" sz="1500"/>
              <a:t>Federal &amp; International Priorities</a:t>
            </a:r>
            <a:endParaRPr sz="1500"/>
          </a:p>
          <a:p>
            <a:pPr indent="-323850" lvl="0" marL="457200" rtl="0" algn="l">
              <a:spcBef>
                <a:spcPts val="0"/>
              </a:spcBef>
              <a:spcAft>
                <a:spcPts val="0"/>
              </a:spcAft>
              <a:buSzPts val="1500"/>
              <a:buChar char="●"/>
            </a:pPr>
            <a:r>
              <a:rPr lang="en" sz="1500"/>
              <a:t>Economic Decline</a:t>
            </a:r>
            <a:endParaRPr sz="1500"/>
          </a:p>
          <a:p>
            <a:pPr indent="-323850" lvl="0" marL="457200" rtl="0" algn="l">
              <a:spcBef>
                <a:spcPts val="0"/>
              </a:spcBef>
              <a:spcAft>
                <a:spcPts val="0"/>
              </a:spcAft>
              <a:buSzPts val="1500"/>
              <a:buChar char="●"/>
            </a:pPr>
            <a:r>
              <a:rPr lang="en" sz="1500"/>
              <a:t>Community Organizers</a:t>
            </a:r>
            <a:endParaRPr sz="1500"/>
          </a:p>
          <a:p>
            <a:pPr indent="-323850" lvl="0" marL="457200" rtl="0" algn="l">
              <a:spcBef>
                <a:spcPts val="0"/>
              </a:spcBef>
              <a:spcAft>
                <a:spcPts val="0"/>
              </a:spcAft>
              <a:buSzPts val="1500"/>
              <a:buChar char="●"/>
            </a:pPr>
            <a:r>
              <a:rPr lang="en" sz="1500"/>
              <a:t>WIFM</a:t>
            </a:r>
            <a:endParaRPr sz="1500"/>
          </a:p>
          <a:p>
            <a:pPr indent="0" lvl="0" marL="0" rtl="0" algn="l">
              <a:spcBef>
                <a:spcPts val="1600"/>
              </a:spcBef>
              <a:spcAft>
                <a:spcPts val="800"/>
              </a:spcAft>
              <a:buNone/>
            </a:pPr>
            <a:r>
              <a:rPr lang="en" sz="1850">
                <a:solidFill>
                  <a:srgbClr val="FFFFFF"/>
                </a:solidFill>
                <a:highlight>
                  <a:schemeClr val="dk1"/>
                </a:highlight>
                <a:latin typeface="Arial"/>
                <a:ea typeface="Arial"/>
                <a:cs typeface="Arial"/>
                <a:sym typeface="Arial"/>
              </a:rPr>
              <a:t>At the turn of the century, this mix of community-based, faith-based, corporate, and political forces kept Americans engaged with volunteerism in an extremely wide range of ways.</a:t>
            </a:r>
            <a:endParaRPr sz="2400">
              <a:solidFill>
                <a:srgbClr val="FFFFFF"/>
              </a:solidFill>
              <a:highlight>
                <a:schemeClr val="dk1"/>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Doug M.</a:t>
            </a:r>
            <a:br>
              <a:rPr lang="en"/>
            </a:br>
            <a:r>
              <a:rPr lang="en"/>
              <a:t>Six hours per week • Serves 550</a:t>
            </a:r>
            <a:endParaRPr/>
          </a:p>
          <a:p>
            <a:pPr indent="0" lvl="0" marL="0" rtl="0" algn="l">
              <a:spcBef>
                <a:spcPts val="1600"/>
              </a:spcBef>
              <a:spcAft>
                <a:spcPts val="1600"/>
              </a:spcAft>
              <a:buNone/>
            </a:pPr>
            <a:r>
              <a:rPr lang="en"/>
              <a:t>Now retired, Doug uses his professional experience in social work to help refine best practices in serving seniors as a Field Supervisor for graduate students pursuing the field.</a:t>
            </a:r>
            <a:endParaRPr/>
          </a:p>
        </p:txBody>
      </p:sp>
      <p:pic>
        <p:nvPicPr>
          <p:cNvPr id="251" name="Google Shape;251;p37"/>
          <p:cNvPicPr preferRelativeResize="0"/>
          <p:nvPr/>
        </p:nvPicPr>
        <p:blipFill>
          <a:blip r:embed="rId3">
            <a:alphaModFix/>
          </a:blip>
          <a:stretch>
            <a:fillRect/>
          </a:stretch>
        </p:blipFill>
        <p:spPr>
          <a:xfrm>
            <a:off x="0" y="0"/>
            <a:ext cx="4571999" cy="5143500"/>
          </a:xfrm>
          <a:prstGeom prst="rect">
            <a:avLst/>
          </a:prstGeom>
          <a:noFill/>
          <a:ln>
            <a:noFill/>
          </a:ln>
        </p:spPr>
      </p:pic>
      <p:pic>
        <p:nvPicPr>
          <p:cNvPr descr="NVCN I Volunteer Because.jpg" id="252" name="Google Shape;252;p37"/>
          <p:cNvPicPr preferRelativeResize="0"/>
          <p:nvPr/>
        </p:nvPicPr>
        <p:blipFill>
          <a:blip r:embed="rId4">
            <a:alphaModFix/>
          </a:blip>
          <a:stretch>
            <a:fillRect/>
          </a:stretch>
        </p:blipFill>
        <p:spPr>
          <a:xfrm>
            <a:off x="0" y="0"/>
            <a:ext cx="457200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Volunteer?</a:t>
            </a:r>
            <a:endParaRPr/>
          </a:p>
        </p:txBody>
      </p:sp>
      <p:sp>
        <p:nvSpPr>
          <p:cNvPr id="258" name="Google Shape;258;p38"/>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Government </a:t>
            </a:r>
            <a:r>
              <a:rPr lang="en"/>
              <a:t>• Faith-Based</a:t>
            </a:r>
            <a:endParaRPr/>
          </a:p>
          <a:p>
            <a:pPr indent="0" lvl="0" marL="0" rtl="0" algn="ctr">
              <a:spcBef>
                <a:spcPts val="0"/>
              </a:spcBef>
              <a:spcAft>
                <a:spcPts val="0"/>
              </a:spcAft>
              <a:buNone/>
            </a:pPr>
            <a:r>
              <a:rPr lang="en"/>
              <a:t>Corporate </a:t>
            </a:r>
            <a:r>
              <a:rPr lang="en"/>
              <a:t>• Social Reformation</a:t>
            </a:r>
            <a:endParaRPr/>
          </a:p>
          <a:p>
            <a:pPr indent="0" lvl="0" marL="0" rtl="0" algn="ctr">
              <a:spcBef>
                <a:spcPts val="0"/>
              </a:spcBef>
              <a:spcAft>
                <a:spcPts val="0"/>
              </a:spcAft>
              <a:buNone/>
            </a:pPr>
            <a:r>
              <a:rPr lang="en"/>
              <a:t>Secular • Humanist</a:t>
            </a:r>
            <a:endParaRPr/>
          </a:p>
          <a:p>
            <a:pPr indent="0" lvl="0" marL="0" rtl="0" algn="ctr">
              <a:spcBef>
                <a:spcPts val="0"/>
              </a:spcBef>
              <a:spcAft>
                <a:spcPts val="0"/>
              </a:spcAft>
              <a:buNone/>
            </a:pPr>
            <a:r>
              <a:t/>
            </a:r>
            <a:endParaRPr/>
          </a:p>
        </p:txBody>
      </p:sp>
      <p:sp>
        <p:nvSpPr>
          <p:cNvPr id="259" name="Google Shape;259;p3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Time &amp; Treasure</a:t>
            </a:r>
            <a:endParaRPr b="1"/>
          </a:p>
          <a:p>
            <a:pPr indent="-323850" lvl="0" marL="457200" rtl="0" algn="l">
              <a:spcBef>
                <a:spcPts val="800"/>
              </a:spcBef>
              <a:spcAft>
                <a:spcPts val="0"/>
              </a:spcAft>
              <a:buSzPts val="1500"/>
              <a:buChar char="●"/>
            </a:pPr>
            <a:r>
              <a:rPr lang="en" sz="1500"/>
              <a:t>Speaks to your heart</a:t>
            </a:r>
            <a:endParaRPr sz="1500"/>
          </a:p>
          <a:p>
            <a:pPr indent="-323850" lvl="0" marL="457200" rtl="0" algn="l">
              <a:spcBef>
                <a:spcPts val="0"/>
              </a:spcBef>
              <a:spcAft>
                <a:spcPts val="0"/>
              </a:spcAft>
              <a:buSzPts val="1500"/>
              <a:buChar char="●"/>
            </a:pPr>
            <a:r>
              <a:rPr lang="en" sz="1500"/>
              <a:t>Uses your personal assets</a:t>
            </a:r>
            <a:endParaRPr sz="1500"/>
          </a:p>
          <a:p>
            <a:pPr indent="-323850" lvl="0" marL="457200" rtl="0" algn="l">
              <a:spcBef>
                <a:spcPts val="0"/>
              </a:spcBef>
              <a:spcAft>
                <a:spcPts val="0"/>
              </a:spcAft>
              <a:buSzPts val="1500"/>
              <a:buChar char="●"/>
            </a:pPr>
            <a:r>
              <a:rPr lang="en" sz="1500"/>
              <a:t>Changes </a:t>
            </a:r>
            <a:r>
              <a:rPr i="1" lang="en" sz="1500"/>
              <a:t>your </a:t>
            </a:r>
            <a:r>
              <a:rPr lang="en" sz="1500"/>
              <a:t>world</a:t>
            </a:r>
            <a:endParaRPr sz="1500"/>
          </a:p>
          <a:p>
            <a:pPr indent="0" lvl="0" marL="0" rtl="0" algn="l">
              <a:spcBef>
                <a:spcPts val="1600"/>
              </a:spcBef>
              <a:spcAft>
                <a:spcPts val="0"/>
              </a:spcAft>
              <a:buNone/>
            </a:pPr>
            <a:r>
              <a:rPr b="1" lang="en"/>
              <a:t>Legacy</a:t>
            </a:r>
            <a:endParaRPr b="1"/>
          </a:p>
          <a:p>
            <a:pPr indent="-323850" lvl="0" marL="457200" rtl="0" algn="l">
              <a:spcBef>
                <a:spcPts val="800"/>
              </a:spcBef>
              <a:spcAft>
                <a:spcPts val="0"/>
              </a:spcAft>
              <a:buSzPts val="1500"/>
              <a:buAutoNum type="arabicPeriod"/>
            </a:pPr>
            <a:r>
              <a:rPr lang="en" sz="1500"/>
              <a:t>From your rocking chair</a:t>
            </a:r>
            <a:endParaRPr sz="1500"/>
          </a:p>
          <a:p>
            <a:pPr indent="-323850" lvl="0" marL="457200" rtl="0" algn="l">
              <a:spcBef>
                <a:spcPts val="0"/>
              </a:spcBef>
              <a:spcAft>
                <a:spcPts val="0"/>
              </a:spcAft>
              <a:buSzPts val="1500"/>
              <a:buAutoNum type="arabicPeriod"/>
            </a:pPr>
            <a:r>
              <a:rPr lang="en" sz="1500"/>
              <a:t>What did you give</a:t>
            </a:r>
            <a:endParaRPr sz="1500"/>
          </a:p>
          <a:p>
            <a:pPr indent="-323850" lvl="0" marL="457200" rtl="0" algn="l">
              <a:spcBef>
                <a:spcPts val="0"/>
              </a:spcBef>
              <a:spcAft>
                <a:spcPts val="0"/>
              </a:spcAft>
              <a:buSzPts val="1500"/>
              <a:buAutoNum type="arabicPeriod"/>
            </a:pPr>
            <a:r>
              <a:rPr lang="en" sz="1500"/>
              <a:t>What did you get</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Volunteer</a:t>
            </a:r>
            <a:endParaRPr/>
          </a:p>
        </p:txBody>
      </p:sp>
      <p:sp>
        <p:nvSpPr>
          <p:cNvPr id="265" name="Google Shape;265;p3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Get Started </a:t>
            </a:r>
            <a:r>
              <a:rPr lang="en"/>
              <a:t>• Train &amp; Serve</a:t>
            </a:r>
            <a:endParaRPr/>
          </a:p>
          <a:p>
            <a:pPr indent="0" lvl="0" marL="0" rtl="0" algn="ctr">
              <a:spcBef>
                <a:spcPts val="0"/>
              </a:spcBef>
              <a:spcAft>
                <a:spcPts val="0"/>
              </a:spcAft>
              <a:buNone/>
            </a:pPr>
            <a:r>
              <a:t/>
            </a:r>
            <a:endParaRPr/>
          </a:p>
        </p:txBody>
      </p:sp>
      <p:sp>
        <p:nvSpPr>
          <p:cNvPr id="266" name="Google Shape;266;p3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Get Started</a:t>
            </a:r>
            <a:endParaRPr b="1"/>
          </a:p>
          <a:p>
            <a:pPr indent="-323850" lvl="0" marL="457200" rtl="0" algn="l">
              <a:spcBef>
                <a:spcPts val="800"/>
              </a:spcBef>
              <a:spcAft>
                <a:spcPts val="0"/>
              </a:spcAft>
              <a:buSzPts val="1500"/>
              <a:buChar char="●"/>
            </a:pPr>
            <a:r>
              <a:rPr lang="en" sz="1500"/>
              <a:t>Pre-screened with an application </a:t>
            </a:r>
            <a:endParaRPr sz="1500"/>
          </a:p>
          <a:p>
            <a:pPr indent="-323850" lvl="0" marL="457200" rtl="0" algn="l">
              <a:spcBef>
                <a:spcPts val="0"/>
              </a:spcBef>
              <a:spcAft>
                <a:spcPts val="0"/>
              </a:spcAft>
              <a:buSzPts val="1500"/>
              <a:buChar char="●"/>
            </a:pPr>
            <a:r>
              <a:rPr lang="en" sz="1500"/>
              <a:t>Interview with reference check</a:t>
            </a:r>
            <a:endParaRPr sz="1500"/>
          </a:p>
          <a:p>
            <a:pPr indent="-323850" lvl="0" marL="457200" rtl="0" algn="l">
              <a:spcBef>
                <a:spcPts val="0"/>
              </a:spcBef>
              <a:spcAft>
                <a:spcPts val="0"/>
              </a:spcAft>
              <a:buSzPts val="1500"/>
              <a:buChar char="●"/>
            </a:pPr>
            <a:r>
              <a:rPr lang="en" sz="1500"/>
              <a:t>Free background check</a:t>
            </a:r>
            <a:endParaRPr sz="1500"/>
          </a:p>
          <a:p>
            <a:pPr indent="0" lvl="0" marL="0" rtl="0" algn="l">
              <a:spcBef>
                <a:spcPts val="1600"/>
              </a:spcBef>
              <a:spcAft>
                <a:spcPts val="0"/>
              </a:spcAft>
              <a:buNone/>
            </a:pPr>
            <a:r>
              <a:rPr b="1" lang="en"/>
              <a:t>Train &amp; Serve</a:t>
            </a:r>
            <a:endParaRPr b="1"/>
          </a:p>
          <a:p>
            <a:pPr indent="-323850" lvl="0" marL="457200" rtl="0" algn="l">
              <a:spcBef>
                <a:spcPts val="800"/>
              </a:spcBef>
              <a:spcAft>
                <a:spcPts val="0"/>
              </a:spcAft>
              <a:buSzPts val="1500"/>
              <a:buAutoNum type="arabicPeriod"/>
            </a:pPr>
            <a:r>
              <a:rPr lang="en" sz="1500"/>
              <a:t>Training is provided to guide the volunteer experience. </a:t>
            </a:r>
            <a:endParaRPr sz="1500"/>
          </a:p>
          <a:p>
            <a:pPr indent="-323850" lvl="0" marL="457200" rtl="0" algn="l">
              <a:spcBef>
                <a:spcPts val="0"/>
              </a:spcBef>
              <a:spcAft>
                <a:spcPts val="0"/>
              </a:spcAft>
              <a:buSzPts val="1500"/>
              <a:buAutoNum type="arabicPeriod"/>
            </a:pPr>
            <a:r>
              <a:rPr lang="en" sz="1500"/>
              <a:t>Work with  Volunteer Caregiving to find the right assignment.  </a:t>
            </a:r>
            <a:endParaRPr sz="1500"/>
          </a:p>
          <a:p>
            <a:pPr indent="-323850" lvl="0" marL="457200" rtl="0" algn="l">
              <a:spcBef>
                <a:spcPts val="0"/>
              </a:spcBef>
              <a:spcAft>
                <a:spcPts val="0"/>
              </a:spcAft>
              <a:buSzPts val="1500"/>
              <a:buAutoNum type="arabicPeriod"/>
            </a:pPr>
            <a:r>
              <a:rPr lang="en" sz="1500"/>
              <a:t>Please contact us at any time if you would like to change your assignment</a:t>
            </a:r>
            <a:endParaRPr sz="1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Contact</a:t>
            </a:r>
            <a:endParaRPr sz="3000"/>
          </a:p>
        </p:txBody>
      </p:sp>
      <p:sp>
        <p:nvSpPr>
          <p:cNvPr id="272" name="Google Shape;272;p40"/>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t>Max Castro</a:t>
            </a:r>
            <a:endParaRPr b="1" sz="1400"/>
          </a:p>
          <a:p>
            <a:pPr indent="0" lvl="0" marL="0" rtl="0" algn="l">
              <a:lnSpc>
                <a:spcPct val="100000"/>
              </a:lnSpc>
              <a:spcBef>
                <a:spcPts val="0"/>
              </a:spcBef>
              <a:spcAft>
                <a:spcPts val="0"/>
              </a:spcAft>
              <a:buNone/>
            </a:pPr>
            <a:r>
              <a:rPr lang="en" u="sng">
                <a:solidFill>
                  <a:schemeClr val="hlink"/>
                </a:solidFill>
                <a:hlinkClick r:id="rId3"/>
              </a:rPr>
              <a:t>connect@vccaregivers.org</a:t>
            </a:r>
            <a:endParaRPr/>
          </a:p>
          <a:p>
            <a:pPr indent="0" lvl="0" marL="0" rtl="0" algn="l">
              <a:lnSpc>
                <a:spcPct val="100000"/>
              </a:lnSpc>
              <a:spcBef>
                <a:spcPts val="0"/>
              </a:spcBef>
              <a:spcAft>
                <a:spcPts val="0"/>
              </a:spcAft>
              <a:buNone/>
            </a:pPr>
            <a:r>
              <a:t/>
            </a:r>
            <a:endParaRPr/>
          </a:p>
          <a:p>
            <a:pPr indent="0" lvl="0" marL="0" rtl="0" algn="l">
              <a:spcBef>
                <a:spcPts val="0"/>
              </a:spcBef>
              <a:spcAft>
                <a:spcPts val="1600"/>
              </a:spcAft>
              <a:buNone/>
            </a:pPr>
            <a:r>
              <a:rPr lang="en"/>
              <a:t>For more information, visit </a:t>
            </a:r>
            <a:r>
              <a:rPr lang="en" u="sng">
                <a:solidFill>
                  <a:schemeClr val="hlink"/>
                </a:solidFill>
                <a:hlinkClick r:id="rId4"/>
              </a:rPr>
              <a:t>www.vccaregivers.org</a:t>
            </a:r>
            <a:endParaRPr/>
          </a:p>
        </p:txBody>
      </p:sp>
      <p:pic>
        <p:nvPicPr>
          <p:cNvPr descr="Closeup of green beans in a wooden basket" id="273" name="Google Shape;273;p40"/>
          <p:cNvPicPr preferRelativeResize="0"/>
          <p:nvPr/>
        </p:nvPicPr>
        <p:blipFill rotWithShape="1">
          <a:blip r:embed="rId5">
            <a:alphaModFix/>
          </a:blip>
          <a:srcRect b="0" l="23908" r="0" t="0"/>
          <a:stretch/>
        </p:blipFill>
        <p:spPr>
          <a:xfrm>
            <a:off x="3272325" y="0"/>
            <a:ext cx="5872123" cy="5143501"/>
          </a:xfrm>
          <a:prstGeom prst="rect">
            <a:avLst/>
          </a:prstGeom>
          <a:noFill/>
          <a:ln>
            <a:noFill/>
          </a:ln>
        </p:spPr>
      </p:pic>
      <p:pic>
        <p:nvPicPr>
          <p:cNvPr id="274" name="Google Shape;274;p40"/>
          <p:cNvPicPr preferRelativeResize="0"/>
          <p:nvPr/>
        </p:nvPicPr>
        <p:blipFill>
          <a:blip r:embed="rId6">
            <a:alphaModFix/>
          </a:blip>
          <a:stretch>
            <a:fillRect/>
          </a:stretch>
        </p:blipFill>
        <p:spPr>
          <a:xfrm>
            <a:off x="2643187" y="0"/>
            <a:ext cx="3857626" cy="5143501"/>
          </a:xfrm>
          <a:prstGeom prst="rect">
            <a:avLst/>
          </a:prstGeom>
          <a:noFill/>
          <a:ln>
            <a:noFill/>
          </a:ln>
        </p:spPr>
      </p:pic>
      <p:pic>
        <p:nvPicPr>
          <p:cNvPr id="275" name="Google Shape;275;p40"/>
          <p:cNvPicPr preferRelativeResize="0"/>
          <p:nvPr/>
        </p:nvPicPr>
        <p:blipFill rotWithShape="1">
          <a:blip r:embed="rId7">
            <a:alphaModFix/>
          </a:blip>
          <a:srcRect b="23211" l="0" r="0" t="3705"/>
          <a:stretch/>
        </p:blipFill>
        <p:spPr>
          <a:xfrm>
            <a:off x="2643200" y="0"/>
            <a:ext cx="6500801"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the volunteer</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111111"/>
                </a:solidFill>
                <a:highlight>
                  <a:srgbClr val="FFFFFF"/>
                </a:highlight>
              </a:rPr>
              <a:t>Civic engagement and volunteer service strengthens the fabric of our Nation and reflects the true heart, spirit, and goodness of America.</a:t>
            </a:r>
            <a:endParaRPr sz="2400">
              <a:solidFill>
                <a:srgbClr val="111111"/>
              </a:solidFill>
              <a:highlight>
                <a:srgbClr val="FFFFFF"/>
              </a:highlight>
            </a:endParaRPr>
          </a:p>
          <a:p>
            <a:pPr indent="0" lvl="0" marL="0" rtl="0" algn="l">
              <a:lnSpc>
                <a:spcPct val="115000"/>
              </a:lnSpc>
              <a:spcBef>
                <a:spcPts val="1000"/>
              </a:spcBef>
              <a:spcAft>
                <a:spcPts val="0"/>
              </a:spcAft>
              <a:buNone/>
            </a:pPr>
            <a:r>
              <a:rPr lang="en" sz="2400">
                <a:solidFill>
                  <a:srgbClr val="111111"/>
                </a:solidFill>
                <a:highlight>
                  <a:srgbClr val="FFFFFF"/>
                </a:highlight>
              </a:rPr>
              <a:t>Our national character is measured by the unity, compassion, and initiative shown by Americans who help others. </a:t>
            </a:r>
            <a:endParaRPr sz="2400">
              <a:solidFill>
                <a:srgbClr val="111111"/>
              </a:solidFill>
              <a:highlight>
                <a:srgbClr val="FFFFFF"/>
              </a:highlight>
            </a:endParaRPr>
          </a:p>
          <a:p>
            <a:pPr indent="0" lvl="0" marL="0" rtl="0" algn="l">
              <a:lnSpc>
                <a:spcPct val="115000"/>
              </a:lnSpc>
              <a:spcBef>
                <a:spcPts val="1000"/>
              </a:spcBef>
              <a:spcAft>
                <a:spcPts val="1000"/>
              </a:spcAft>
              <a:buNone/>
            </a:pPr>
            <a:r>
              <a:rPr i="1" lang="en">
                <a:solidFill>
                  <a:srgbClr val="111111"/>
                </a:solidFill>
                <a:highlight>
                  <a:srgbClr val="FFFFFF"/>
                </a:highlight>
              </a:rPr>
              <a:t>~National Volunteer Week, Presidential Proclamation 10012</a:t>
            </a:r>
            <a:endParaRPr i="1">
              <a:solidFill>
                <a:srgbClr val="11111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Revolutionary</a:t>
            </a:r>
            <a:r>
              <a:rPr lang="en"/>
              <a:t> War</a:t>
            </a:r>
            <a:endParaRPr/>
          </a:p>
        </p:txBody>
      </p:sp>
      <p:sp>
        <p:nvSpPr>
          <p:cNvPr id="77" name="Google Shape;77;p16"/>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Faith </a:t>
            </a:r>
            <a:r>
              <a:rPr lang="en"/>
              <a:t>• Patriotism</a:t>
            </a:r>
            <a:endParaRPr/>
          </a:p>
          <a:p>
            <a:pPr indent="0" lvl="0" marL="0" rtl="0" algn="ctr">
              <a:spcBef>
                <a:spcPts val="0"/>
              </a:spcBef>
              <a:spcAft>
                <a:spcPts val="0"/>
              </a:spcAft>
              <a:buNone/>
            </a:pPr>
            <a:r>
              <a:t/>
            </a:r>
            <a:endParaRPr/>
          </a:p>
        </p:txBody>
      </p:sp>
      <p:sp>
        <p:nvSpPr>
          <p:cNvPr id="78" name="Google Shape;78;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1776</a:t>
            </a:r>
            <a:endParaRPr sz="1500"/>
          </a:p>
          <a:p>
            <a:pPr indent="-323850" lvl="0" marL="457200" rtl="0" algn="l">
              <a:spcBef>
                <a:spcPts val="800"/>
              </a:spcBef>
              <a:spcAft>
                <a:spcPts val="0"/>
              </a:spcAft>
              <a:buSzPts val="1500"/>
              <a:buChar char="●"/>
            </a:pPr>
            <a:r>
              <a:rPr lang="en" sz="1500"/>
              <a:t>First major volunteer </a:t>
            </a:r>
            <a:r>
              <a:rPr lang="en" sz="1500"/>
              <a:t>recruitment</a:t>
            </a:r>
            <a:r>
              <a:rPr lang="en" sz="1500"/>
              <a:t> effort</a:t>
            </a:r>
            <a:endParaRPr sz="1500"/>
          </a:p>
          <a:p>
            <a:pPr indent="-323850" lvl="0" marL="457200" rtl="0" algn="l">
              <a:spcBef>
                <a:spcPts val="0"/>
              </a:spcBef>
              <a:spcAft>
                <a:spcPts val="0"/>
              </a:spcAft>
              <a:buSzPts val="1500"/>
              <a:buChar char="●"/>
            </a:pPr>
            <a:r>
              <a:rPr lang="en" sz="1500"/>
              <a:t>Everyday civilians banded together</a:t>
            </a:r>
            <a:endParaRPr sz="1500"/>
          </a:p>
          <a:p>
            <a:pPr indent="-323850" lvl="0" marL="457200" rtl="0" algn="l">
              <a:spcBef>
                <a:spcPts val="0"/>
              </a:spcBef>
              <a:spcAft>
                <a:spcPts val="0"/>
              </a:spcAft>
              <a:buSzPts val="1500"/>
              <a:buChar char="●"/>
            </a:pPr>
            <a:r>
              <a:rPr lang="en" sz="1500"/>
              <a:t>Raising funds, Boycotting British goods</a:t>
            </a:r>
            <a:endParaRPr sz="1500"/>
          </a:p>
          <a:p>
            <a:pPr indent="0" lvl="0" marL="0" rtl="0" algn="l">
              <a:spcBef>
                <a:spcPts val="1600"/>
              </a:spcBef>
              <a:spcAft>
                <a:spcPts val="800"/>
              </a:spcAft>
              <a:buNone/>
            </a:pPr>
            <a:r>
              <a:rPr lang="en" sz="1550">
                <a:highlight>
                  <a:schemeClr val="dk1"/>
                </a:highlight>
              </a:rPr>
              <a:t>Throughout the country, volunteerism expanded beyond faith and the church and into patriotism. Volunteering was a way for ordinary people to demonstrate love for their country and support war efforts.</a:t>
            </a:r>
            <a:endParaRPr sz="1600">
              <a:highlight>
                <a:schemeClr val="dk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Volunteer</a:t>
            </a:r>
            <a:endParaRPr/>
          </a:p>
        </p:txBody>
      </p:sp>
      <p:sp>
        <p:nvSpPr>
          <p:cNvPr id="84" name="Google Shape;84;p17"/>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Connect • Solve</a:t>
            </a:r>
            <a:endParaRPr/>
          </a:p>
          <a:p>
            <a:pPr indent="0" lvl="0" marL="0" rtl="0" algn="ctr">
              <a:spcBef>
                <a:spcPts val="0"/>
              </a:spcBef>
              <a:spcAft>
                <a:spcPts val="0"/>
              </a:spcAft>
              <a:buNone/>
            </a:pPr>
            <a:r>
              <a:t/>
            </a:r>
            <a:endParaRPr/>
          </a:p>
        </p:txBody>
      </p:sp>
      <p:sp>
        <p:nvSpPr>
          <p:cNvPr id="85" name="Google Shape;85;p1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Connect</a:t>
            </a:r>
            <a:endParaRPr b="1"/>
          </a:p>
          <a:p>
            <a:pPr indent="-323850" lvl="0" marL="457200" rtl="0" algn="l">
              <a:spcBef>
                <a:spcPts val="800"/>
              </a:spcBef>
              <a:spcAft>
                <a:spcPts val="0"/>
              </a:spcAft>
              <a:buSzPts val="1500"/>
              <a:buChar char="●"/>
            </a:pPr>
            <a:r>
              <a:rPr lang="en" sz="1500"/>
              <a:t>To your community</a:t>
            </a:r>
            <a:endParaRPr sz="1500"/>
          </a:p>
          <a:p>
            <a:pPr indent="-323850" lvl="0" marL="457200" rtl="0" algn="l">
              <a:spcBef>
                <a:spcPts val="0"/>
              </a:spcBef>
              <a:spcAft>
                <a:spcPts val="0"/>
              </a:spcAft>
              <a:buSzPts val="1500"/>
              <a:buChar char="●"/>
            </a:pPr>
            <a:r>
              <a:rPr lang="en" sz="1500"/>
              <a:t>With people who share your passions</a:t>
            </a:r>
            <a:endParaRPr sz="1500"/>
          </a:p>
          <a:p>
            <a:pPr indent="-323850" lvl="0" marL="457200" rtl="0" algn="l">
              <a:spcBef>
                <a:spcPts val="0"/>
              </a:spcBef>
              <a:spcAft>
                <a:spcPts val="0"/>
              </a:spcAft>
              <a:buSzPts val="1500"/>
              <a:buChar char="●"/>
            </a:pPr>
            <a:r>
              <a:rPr lang="en" sz="1500"/>
              <a:t>To solve a problem</a:t>
            </a:r>
            <a:endParaRPr sz="1500"/>
          </a:p>
          <a:p>
            <a:pPr indent="0" lvl="0" marL="0" rtl="0" algn="l">
              <a:spcBef>
                <a:spcPts val="1600"/>
              </a:spcBef>
              <a:spcAft>
                <a:spcPts val="0"/>
              </a:spcAft>
              <a:buNone/>
            </a:pPr>
            <a:r>
              <a:rPr b="1" lang="en"/>
              <a:t>Solve</a:t>
            </a:r>
            <a:endParaRPr b="1"/>
          </a:p>
          <a:p>
            <a:pPr indent="-323850" lvl="0" marL="457200" rtl="0" algn="l">
              <a:spcBef>
                <a:spcPts val="800"/>
              </a:spcBef>
              <a:spcAft>
                <a:spcPts val="0"/>
              </a:spcAft>
              <a:buSzPts val="1500"/>
              <a:buAutoNum type="arabicPeriod"/>
            </a:pPr>
            <a:r>
              <a:rPr lang="en" sz="1500"/>
              <a:t>Problems that break your heart</a:t>
            </a:r>
            <a:endParaRPr sz="1500"/>
          </a:p>
          <a:p>
            <a:pPr indent="-323850" lvl="0" marL="457200" rtl="0" algn="l">
              <a:spcBef>
                <a:spcPts val="0"/>
              </a:spcBef>
              <a:spcAft>
                <a:spcPts val="0"/>
              </a:spcAft>
              <a:buSzPts val="1500"/>
              <a:buAutoNum type="arabicPeriod"/>
            </a:pPr>
            <a:r>
              <a:rPr lang="en" sz="1500"/>
              <a:t>A need where your skillset makes a difference</a:t>
            </a:r>
            <a:endParaRPr sz="1500"/>
          </a:p>
          <a:p>
            <a:pPr indent="-323850" lvl="0" marL="457200" rtl="0" algn="l">
              <a:spcBef>
                <a:spcPts val="0"/>
              </a:spcBef>
              <a:spcAft>
                <a:spcPts val="0"/>
              </a:spcAft>
              <a:buSzPts val="1500"/>
              <a:buAutoNum type="arabicPeriod"/>
            </a:pPr>
            <a:r>
              <a:rPr lang="en" sz="1500"/>
              <a:t>With a small gesture of your time and talent</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2" type="body"/>
          </p:nvPr>
        </p:nvSpPr>
        <p:spPr>
          <a:xfrm>
            <a:off x="4939500" y="724200"/>
            <a:ext cx="3837000" cy="3695100"/>
          </a:xfrm>
          <a:prstGeom prst="rect">
            <a:avLst/>
          </a:prstGeom>
        </p:spPr>
        <p:txBody>
          <a:bodyPr anchorCtr="0" anchor="ctr" bIns="91425" lIns="114300" spcFirstLastPara="1" rIns="91425" wrap="square" tIns="91425">
            <a:noAutofit/>
          </a:bodyPr>
          <a:lstStyle/>
          <a:p>
            <a:pPr indent="0" lvl="0" marL="0" rtl="0" algn="l">
              <a:spcBef>
                <a:spcPts val="0"/>
              </a:spcBef>
              <a:spcAft>
                <a:spcPts val="0"/>
              </a:spcAft>
              <a:buNone/>
            </a:pPr>
            <a:r>
              <a:rPr lang="en" sz="3600"/>
              <a:t>First Firehous</a:t>
            </a:r>
            <a:r>
              <a:rPr lang="en" sz="3600"/>
              <a:t>e</a:t>
            </a:r>
            <a:br>
              <a:rPr lang="en"/>
            </a:br>
            <a:r>
              <a:rPr lang="en"/>
              <a:t>All volunteer</a:t>
            </a:r>
            <a:r>
              <a:rPr lang="en"/>
              <a:t> • Philadelphia</a:t>
            </a:r>
            <a:endParaRPr/>
          </a:p>
          <a:p>
            <a:pPr indent="0" lvl="0" marL="0" marR="7882" rtl="0" algn="l">
              <a:lnSpc>
                <a:spcPct val="100000"/>
              </a:lnSpc>
              <a:spcBef>
                <a:spcPts val="1600"/>
              </a:spcBef>
              <a:spcAft>
                <a:spcPts val="1900"/>
              </a:spcAft>
              <a:buNone/>
            </a:pPr>
            <a:r>
              <a:rPr lang="en">
                <a:solidFill>
                  <a:srgbClr val="FFFFFF"/>
                </a:solidFill>
                <a:highlight>
                  <a:schemeClr val="dk1"/>
                </a:highlight>
              </a:rPr>
              <a:t>Early accounts of volunteerism in America started along with the urban centers that developed in the colonies. The first volunteer firehouse was started in Philadelphia by Benjamin Franklin in 1736. During this time, volunteerism was rooted in bettering the community and faith-based charity work.</a:t>
            </a:r>
            <a:endParaRPr/>
          </a:p>
        </p:txBody>
      </p:sp>
      <p:pic>
        <p:nvPicPr>
          <p:cNvPr id="91" name="Google Shape;91;p18"/>
          <p:cNvPicPr preferRelativeResize="0"/>
          <p:nvPr/>
        </p:nvPicPr>
        <p:blipFill rotWithShape="1">
          <a:blip r:embed="rId3">
            <a:alphaModFix/>
          </a:blip>
          <a:srcRect b="11644" l="16518" r="20957" t="13376"/>
          <a:stretch/>
        </p:blipFill>
        <p:spPr>
          <a:xfrm>
            <a:off x="0" y="0"/>
            <a:ext cx="4572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1800’s</a:t>
            </a:r>
            <a:endParaRPr/>
          </a:p>
        </p:txBody>
      </p:sp>
      <p:sp>
        <p:nvSpPr>
          <p:cNvPr id="97" name="Google Shape;97;p1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Public Awareness</a:t>
            </a:r>
            <a:r>
              <a:rPr lang="en" sz="2000"/>
              <a:t> </a:t>
            </a:r>
            <a:r>
              <a:rPr lang="en" sz="2000"/>
              <a:t>• Social Reform</a:t>
            </a:r>
            <a:endParaRPr sz="2000"/>
          </a:p>
          <a:p>
            <a:pPr indent="0" lvl="0" marL="0" rtl="0" algn="ctr">
              <a:spcBef>
                <a:spcPts val="0"/>
              </a:spcBef>
              <a:spcAft>
                <a:spcPts val="0"/>
              </a:spcAft>
              <a:buNone/>
            </a:pPr>
            <a:r>
              <a:t/>
            </a:r>
            <a:endParaRPr/>
          </a:p>
        </p:txBody>
      </p:sp>
      <p:sp>
        <p:nvSpPr>
          <p:cNvPr id="98" name="Google Shape;98;p1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Phlanthropic Causes</a:t>
            </a:r>
            <a:endParaRPr sz="1500"/>
          </a:p>
          <a:p>
            <a:pPr indent="-323850" lvl="0" marL="457200" rtl="0" algn="l">
              <a:spcBef>
                <a:spcPts val="800"/>
              </a:spcBef>
              <a:spcAft>
                <a:spcPts val="0"/>
              </a:spcAft>
              <a:buSzPts val="1500"/>
              <a:buChar char="●"/>
            </a:pPr>
            <a:r>
              <a:rPr lang="en" sz="1500"/>
              <a:t>YMCA</a:t>
            </a:r>
            <a:endParaRPr sz="1500"/>
          </a:p>
          <a:p>
            <a:pPr indent="-323850" lvl="0" marL="457200" rtl="0" algn="l">
              <a:spcBef>
                <a:spcPts val="0"/>
              </a:spcBef>
              <a:spcAft>
                <a:spcPts val="0"/>
              </a:spcAft>
              <a:buSzPts val="1500"/>
              <a:buChar char="●"/>
            </a:pPr>
            <a:r>
              <a:rPr lang="en" sz="1500"/>
              <a:t>The Red Cross</a:t>
            </a:r>
            <a:endParaRPr sz="1500"/>
          </a:p>
          <a:p>
            <a:pPr indent="-323850" lvl="0" marL="457200" rtl="0" algn="l">
              <a:spcBef>
                <a:spcPts val="0"/>
              </a:spcBef>
              <a:spcAft>
                <a:spcPts val="0"/>
              </a:spcAft>
              <a:buSzPts val="1500"/>
              <a:buChar char="●"/>
            </a:pPr>
            <a:r>
              <a:rPr lang="en" sz="1500"/>
              <a:t>The Salvation Army</a:t>
            </a:r>
            <a:endParaRPr sz="1500"/>
          </a:p>
          <a:p>
            <a:pPr indent="-323850" lvl="0" marL="457200" rtl="0" algn="l">
              <a:spcBef>
                <a:spcPts val="0"/>
              </a:spcBef>
              <a:spcAft>
                <a:spcPts val="0"/>
              </a:spcAft>
              <a:buSzPts val="1500"/>
              <a:buChar char="●"/>
            </a:pPr>
            <a:r>
              <a:rPr lang="en" sz="1500"/>
              <a:t>United Way</a:t>
            </a:r>
            <a:endParaRPr sz="1500"/>
          </a:p>
          <a:p>
            <a:pPr indent="-323850" lvl="0" marL="457200" rtl="0" algn="l">
              <a:spcBef>
                <a:spcPts val="0"/>
              </a:spcBef>
              <a:spcAft>
                <a:spcPts val="0"/>
              </a:spcAft>
              <a:buSzPts val="1500"/>
              <a:buChar char="●"/>
            </a:pPr>
            <a:r>
              <a:rPr lang="en" sz="1500"/>
              <a:t>“The settlement house,” the foundation for today’s social work </a:t>
            </a:r>
            <a:endParaRPr sz="1500"/>
          </a:p>
          <a:p>
            <a:pPr indent="0" lvl="0" marL="0" rtl="0" algn="l">
              <a:spcBef>
                <a:spcPts val="1600"/>
              </a:spcBef>
              <a:spcAft>
                <a:spcPts val="800"/>
              </a:spcAft>
              <a:buNone/>
            </a:pPr>
            <a:r>
              <a:rPr lang="en">
                <a:solidFill>
                  <a:srgbClr val="FFFFFF"/>
                </a:solidFill>
                <a:highlight>
                  <a:schemeClr val="dk1"/>
                </a:highlight>
              </a:rPr>
              <a:t>As the country continued to industrialize, these groups kicked off the spirit of reform that would continue to define American volunteerism.</a:t>
            </a:r>
            <a:endParaRPr>
              <a:solidFill>
                <a:srgbClr val="FFFFFF"/>
              </a:solidFill>
              <a:highlight>
                <a:schemeClr val="dk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idx="2" type="body"/>
          </p:nvPr>
        </p:nvSpPr>
        <p:spPr>
          <a:xfrm>
            <a:off x="4865600" y="443425"/>
            <a:ext cx="3913800" cy="440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Jane Addams         </a:t>
            </a:r>
            <a:r>
              <a:rPr lang="en"/>
              <a:t>Hull House</a:t>
            </a:r>
            <a:r>
              <a:rPr lang="en"/>
              <a:t> • Social Work Pioneer</a:t>
            </a:r>
            <a:endParaRPr/>
          </a:p>
          <a:p>
            <a:pPr indent="0" lvl="0" marL="0" rtl="0" algn="l">
              <a:spcBef>
                <a:spcPts val="1600"/>
              </a:spcBef>
              <a:spcAft>
                <a:spcPts val="0"/>
              </a:spcAft>
              <a:buNone/>
            </a:pPr>
            <a:r>
              <a:rPr lang="en" sz="1850">
                <a:solidFill>
                  <a:srgbClr val="FFFFFF"/>
                </a:solidFill>
                <a:highlight>
                  <a:schemeClr val="dk1"/>
                </a:highlight>
              </a:rPr>
              <a:t>European emigration spurred the growth of settlement houses.   American citizens–like Jane Addams–organized outreach and support for families and children, advocating for schools, healthcare, child labor laws, safe living conditions and parks.</a:t>
            </a:r>
            <a:endParaRPr sz="1850">
              <a:solidFill>
                <a:srgbClr val="FFFFFF"/>
              </a:solidFill>
              <a:highlight>
                <a:schemeClr val="dk1"/>
              </a:highlight>
            </a:endParaRPr>
          </a:p>
          <a:p>
            <a:pPr indent="0" lvl="0" marL="0" rtl="0" algn="l">
              <a:spcBef>
                <a:spcPts val="1600"/>
              </a:spcBef>
              <a:spcAft>
                <a:spcPts val="1600"/>
              </a:spcAft>
              <a:buNone/>
            </a:pPr>
            <a:r>
              <a:rPr lang="en" sz="1850">
                <a:solidFill>
                  <a:srgbClr val="FFFFFF"/>
                </a:solidFill>
                <a:highlight>
                  <a:schemeClr val="dk1"/>
                </a:highlight>
              </a:rPr>
              <a:t>YOU can, too!</a:t>
            </a:r>
            <a:endParaRPr sz="1850">
              <a:solidFill>
                <a:srgbClr val="FFFFFF"/>
              </a:solidFill>
              <a:highlight>
                <a:schemeClr val="dk1"/>
              </a:highlight>
            </a:endParaRPr>
          </a:p>
        </p:txBody>
      </p:sp>
      <p:pic>
        <p:nvPicPr>
          <p:cNvPr id="104" name="Google Shape;104;p20"/>
          <p:cNvPicPr preferRelativeResize="0"/>
          <p:nvPr/>
        </p:nvPicPr>
        <p:blipFill rotWithShape="1">
          <a:blip r:embed="rId3">
            <a:alphaModFix/>
          </a:blip>
          <a:srcRect b="2874" l="0" r="23797" t="0"/>
          <a:stretch/>
        </p:blipFill>
        <p:spPr>
          <a:xfrm>
            <a:off x="-408900" y="0"/>
            <a:ext cx="4980900" cy="499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Overhead shot of wooden table with cast iron pan and various spices on it" id="109" name="Google Shape;109;p21"/>
          <p:cNvPicPr preferRelativeResize="0"/>
          <p:nvPr/>
        </p:nvPicPr>
        <p:blipFill rotWithShape="1">
          <a:blip r:embed="rId3">
            <a:alphaModFix/>
          </a:blip>
          <a:srcRect b="3846" l="35811" r="34812" t="5210"/>
          <a:stretch/>
        </p:blipFill>
        <p:spPr>
          <a:xfrm>
            <a:off x="4356064" y="359800"/>
            <a:ext cx="2146499" cy="4394403"/>
          </a:xfrm>
          <a:prstGeom prst="rect">
            <a:avLst/>
          </a:prstGeom>
          <a:noFill/>
          <a:ln>
            <a:noFill/>
          </a:ln>
        </p:spPr>
      </p:pic>
      <p:pic>
        <p:nvPicPr>
          <p:cNvPr descr="2022 Montecino family with Elizabeth M.jpeg" id="110" name="Google Shape;110;p21"/>
          <p:cNvPicPr preferRelativeResize="0"/>
          <p:nvPr/>
        </p:nvPicPr>
        <p:blipFill rotWithShape="1">
          <a:blip r:embed="rId4">
            <a:alphaModFix/>
          </a:blip>
          <a:srcRect b="0" l="0" r="9362" t="9657"/>
          <a:stretch/>
        </p:blipFill>
        <p:spPr>
          <a:xfrm>
            <a:off x="433825" y="370600"/>
            <a:ext cx="3794999" cy="4391499"/>
          </a:xfrm>
          <a:prstGeom prst="rect">
            <a:avLst/>
          </a:prstGeom>
          <a:noFill/>
          <a:ln>
            <a:noFill/>
          </a:ln>
        </p:spPr>
      </p:pic>
      <p:pic>
        <p:nvPicPr>
          <p:cNvPr descr="2021 Riley mini horse.jpg" id="111" name="Google Shape;111;p21"/>
          <p:cNvPicPr preferRelativeResize="0"/>
          <p:nvPr/>
        </p:nvPicPr>
        <p:blipFill rotWithShape="1">
          <a:blip r:embed="rId5">
            <a:alphaModFix/>
          </a:blip>
          <a:srcRect b="0" l="9517" r="31841" t="17149"/>
          <a:stretch/>
        </p:blipFill>
        <p:spPr>
          <a:xfrm>
            <a:off x="4356075" y="370600"/>
            <a:ext cx="2146500" cy="4402301"/>
          </a:xfrm>
          <a:prstGeom prst="rect">
            <a:avLst/>
          </a:prstGeom>
          <a:noFill/>
          <a:ln>
            <a:noFill/>
          </a:ln>
        </p:spPr>
      </p:pic>
      <p:pic>
        <p:nvPicPr>
          <p:cNvPr id="112" name="Google Shape;112;p21"/>
          <p:cNvPicPr preferRelativeResize="0"/>
          <p:nvPr/>
        </p:nvPicPr>
        <p:blipFill rotWithShape="1">
          <a:blip r:embed="rId6">
            <a:alphaModFix/>
          </a:blip>
          <a:srcRect b="0" l="0" r="42676" t="0"/>
          <a:stretch/>
        </p:blipFill>
        <p:spPr>
          <a:xfrm>
            <a:off x="6629825" y="359800"/>
            <a:ext cx="2069675" cy="439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