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8" r:id="rId3"/>
    <p:sldId id="269" r:id="rId4"/>
    <p:sldId id="270" r:id="rId5"/>
    <p:sldId id="281" r:id="rId6"/>
    <p:sldId id="280" r:id="rId7"/>
    <p:sldId id="282" r:id="rId8"/>
    <p:sldId id="284" r:id="rId9"/>
    <p:sldId id="285" r:id="rId10"/>
    <p:sldId id="276" r:id="rId11"/>
    <p:sldId id="275" r:id="rId12"/>
    <p:sldId id="287" r:id="rId13"/>
    <p:sldId id="286" r:id="rId14"/>
    <p:sldId id="288" r:id="rId15"/>
    <p:sldId id="260" r:id="rId16"/>
    <p:sldId id="261" r:id="rId17"/>
    <p:sldId id="271" r:id="rId18"/>
    <p:sldId id="272" r:id="rId19"/>
    <p:sldId id="273" r:id="rId20"/>
    <p:sldId id="289" r:id="rId21"/>
    <p:sldId id="278" r:id="rId22"/>
    <p:sldId id="279" r:id="rId23"/>
    <p:sldId id="290" r:id="rId24"/>
    <p:sldId id="259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628F"/>
    <a:srgbClr val="AD32A2"/>
    <a:srgbClr val="EA097F"/>
    <a:srgbClr val="F2571D"/>
    <a:srgbClr val="FBBE0C"/>
    <a:srgbClr val="FDC00C"/>
    <a:srgbClr val="A7DA17"/>
    <a:srgbClr val="10A04E"/>
    <a:srgbClr val="15A352"/>
    <a:srgbClr val="40BD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A4C5C2F-F887-4D0A-BDE8-05437D23284B}" v="1378" dt="2024-10-22T21:19:12.903"/>
    <p1510:client id="{0E771F20-1A70-4F44-A020-7579F5062FF4}" v="36" dt="2024-10-22T19:50:54.781"/>
    <p1510:client id="{4D17EB6C-3A4A-4805-98CD-D00AFB16BB63}" v="671" dt="2024-10-22T20:14:23.788"/>
    <p1510:client id="{DF11FC93-9CAF-4912-A3A8-F342C4E0DC5A}" v="430" dt="2024-10-22T20:27:08.520"/>
    <p1510:client id="{F9236BFB-EDE3-4ED9-9318-9C4F2059DD0F}" v="86" dt="2024-10-22T22:00:12.70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82896" autoAdjust="0"/>
  </p:normalViewPr>
  <p:slideViewPr>
    <p:cSldViewPr snapToGrid="0">
      <p:cViewPr varScale="1">
        <p:scale>
          <a:sx n="68" d="100"/>
          <a:sy n="68" d="100"/>
        </p:scale>
        <p:origin x="119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onald Berkowsky" userId="u2T9vDuX6xRsQJSwtZbnmMj0uZ5B8wDKRXumjjyXw7k=" providerId="None" clId="Web-{0A4C5C2F-F887-4D0A-BDE8-05437D23284B}"/>
    <pc:docChg chg="addSld modSld sldOrd">
      <pc:chgData name="Ronald Berkowsky" userId="u2T9vDuX6xRsQJSwtZbnmMj0uZ5B8wDKRXumjjyXw7k=" providerId="None" clId="Web-{0A4C5C2F-F887-4D0A-BDE8-05437D23284B}" dt="2024-10-22T21:19:12.903" v="1347"/>
      <pc:docMkLst>
        <pc:docMk/>
      </pc:docMkLst>
      <pc:sldChg chg="modSp">
        <pc:chgData name="Ronald Berkowsky" userId="u2T9vDuX6xRsQJSwtZbnmMj0uZ5B8wDKRXumjjyXw7k=" providerId="None" clId="Web-{0A4C5C2F-F887-4D0A-BDE8-05437D23284B}" dt="2024-10-22T21:07:38.621" v="529" actId="20577"/>
        <pc:sldMkLst>
          <pc:docMk/>
          <pc:sldMk cId="525233897" sldId="276"/>
        </pc:sldMkLst>
        <pc:spChg chg="mod">
          <ac:chgData name="Ronald Berkowsky" userId="u2T9vDuX6xRsQJSwtZbnmMj0uZ5B8wDKRXumjjyXw7k=" providerId="None" clId="Web-{0A4C5C2F-F887-4D0A-BDE8-05437D23284B}" dt="2024-10-22T21:07:38.621" v="529" actId="20577"/>
          <ac:spMkLst>
            <pc:docMk/>
            <pc:sldMk cId="525233897" sldId="276"/>
            <ac:spMk id="3" creationId="{26F67CD0-8D61-B949-DB85-62F25388ABF5}"/>
          </ac:spMkLst>
        </pc:spChg>
        <pc:spChg chg="mod">
          <ac:chgData name="Ronald Berkowsky" userId="u2T9vDuX6xRsQJSwtZbnmMj0uZ5B8wDKRXumjjyXw7k=" providerId="None" clId="Web-{0A4C5C2F-F887-4D0A-BDE8-05437D23284B}" dt="2024-10-22T21:04:31.632" v="500" actId="1076"/>
          <ac:spMkLst>
            <pc:docMk/>
            <pc:sldMk cId="525233897" sldId="276"/>
            <ac:spMk id="5" creationId="{810D48A1-3943-1B19-CD87-137F46A6D292}"/>
          </ac:spMkLst>
        </pc:spChg>
      </pc:sldChg>
      <pc:sldChg chg="addSp delSp modSp add ord replId">
        <pc:chgData name="Ronald Berkowsky" userId="u2T9vDuX6xRsQJSwtZbnmMj0uZ5B8wDKRXumjjyXw7k=" providerId="None" clId="Web-{0A4C5C2F-F887-4D0A-BDE8-05437D23284B}" dt="2024-10-22T21:10:43.453" v="782" actId="20577"/>
        <pc:sldMkLst>
          <pc:docMk/>
          <pc:sldMk cId="864594988" sldId="277"/>
        </pc:sldMkLst>
        <pc:spChg chg="mod">
          <ac:chgData name="Ronald Berkowsky" userId="u2T9vDuX6xRsQJSwtZbnmMj0uZ5B8wDKRXumjjyXw7k=" providerId="None" clId="Web-{0A4C5C2F-F887-4D0A-BDE8-05437D23284B}" dt="2024-10-22T20:57:02.887" v="10" actId="20577"/>
          <ac:spMkLst>
            <pc:docMk/>
            <pc:sldMk cId="864594988" sldId="277"/>
            <ac:spMk id="2" creationId="{DF79D240-BAB4-2C81-D72E-EDDB6261166B}"/>
          </ac:spMkLst>
        </pc:spChg>
        <pc:spChg chg="mod">
          <ac:chgData name="Ronald Berkowsky" userId="u2T9vDuX6xRsQJSwtZbnmMj0uZ5B8wDKRXumjjyXw7k=" providerId="None" clId="Web-{0A4C5C2F-F887-4D0A-BDE8-05437D23284B}" dt="2024-10-22T21:10:43.453" v="782" actId="20577"/>
          <ac:spMkLst>
            <pc:docMk/>
            <pc:sldMk cId="864594988" sldId="277"/>
            <ac:spMk id="3" creationId="{26F67CD0-8D61-B949-DB85-62F25388ABF5}"/>
          </ac:spMkLst>
        </pc:spChg>
        <pc:spChg chg="mod">
          <ac:chgData name="Ronald Berkowsky" userId="u2T9vDuX6xRsQJSwtZbnmMj0uZ5B8wDKRXumjjyXw7k=" providerId="None" clId="Web-{0A4C5C2F-F887-4D0A-BDE8-05437D23284B}" dt="2024-10-22T21:03:32.381" v="493" actId="20577"/>
          <ac:spMkLst>
            <pc:docMk/>
            <pc:sldMk cId="864594988" sldId="277"/>
            <ac:spMk id="4" creationId="{69C75B46-1E52-429A-4CB5-DBD534E26E30}"/>
          </ac:spMkLst>
        </pc:spChg>
        <pc:spChg chg="add del mod">
          <ac:chgData name="Ronald Berkowsky" userId="u2T9vDuX6xRsQJSwtZbnmMj0uZ5B8wDKRXumjjyXw7k=" providerId="None" clId="Web-{0A4C5C2F-F887-4D0A-BDE8-05437D23284B}" dt="2024-10-22T21:03:54.006" v="496"/>
          <ac:spMkLst>
            <pc:docMk/>
            <pc:sldMk cId="864594988" sldId="277"/>
            <ac:spMk id="5" creationId="{EBC7480E-0B5C-97B9-8E33-D4B6E8429DE4}"/>
          </ac:spMkLst>
        </pc:spChg>
      </pc:sldChg>
      <pc:sldChg chg="addSp delSp modSp add replId">
        <pc:chgData name="Ronald Berkowsky" userId="u2T9vDuX6xRsQJSwtZbnmMj0uZ5B8wDKRXumjjyXw7k=" providerId="None" clId="Web-{0A4C5C2F-F887-4D0A-BDE8-05437D23284B}" dt="2024-10-22T21:19:12.903" v="1347"/>
        <pc:sldMkLst>
          <pc:docMk/>
          <pc:sldMk cId="3286082828" sldId="278"/>
        </pc:sldMkLst>
        <pc:spChg chg="mod">
          <ac:chgData name="Ronald Berkowsky" userId="u2T9vDuX6xRsQJSwtZbnmMj0uZ5B8wDKRXumjjyXw7k=" providerId="None" clId="Web-{0A4C5C2F-F887-4D0A-BDE8-05437D23284B}" dt="2024-10-22T21:18:48.964" v="1345" actId="14100"/>
          <ac:spMkLst>
            <pc:docMk/>
            <pc:sldMk cId="3286082828" sldId="278"/>
            <ac:spMk id="3" creationId="{BDFF4AF2-25E5-089F-937A-088364458923}"/>
          </ac:spMkLst>
        </pc:spChg>
        <pc:spChg chg="add del mod">
          <ac:chgData name="Ronald Berkowsky" userId="u2T9vDuX6xRsQJSwtZbnmMj0uZ5B8wDKRXumjjyXw7k=" providerId="None" clId="Web-{0A4C5C2F-F887-4D0A-BDE8-05437D23284B}" dt="2024-10-22T21:18:33.042" v="1343"/>
          <ac:spMkLst>
            <pc:docMk/>
            <pc:sldMk cId="3286082828" sldId="278"/>
            <ac:spMk id="4" creationId="{E69ED8A5-64C9-5C29-7511-785E1DF31F9A}"/>
          </ac:spMkLst>
        </pc:spChg>
        <pc:spChg chg="mod">
          <ac:chgData name="Ronald Berkowsky" userId="u2T9vDuX6xRsQJSwtZbnmMj0uZ5B8wDKRXumjjyXw7k=" providerId="None" clId="Web-{0A4C5C2F-F887-4D0A-BDE8-05437D23284B}" dt="2024-10-22T21:11:41.798" v="794" actId="20577"/>
          <ac:spMkLst>
            <pc:docMk/>
            <pc:sldMk cId="3286082828" sldId="278"/>
            <ac:spMk id="6" creationId="{47A78914-5720-0312-F923-7E9EC5AFA808}"/>
          </ac:spMkLst>
        </pc:spChg>
        <pc:spChg chg="mod">
          <ac:chgData name="Ronald Berkowsky" userId="u2T9vDuX6xRsQJSwtZbnmMj0uZ5B8wDKRXumjjyXw7k=" providerId="None" clId="Web-{0A4C5C2F-F887-4D0A-BDE8-05437D23284B}" dt="2024-10-22T21:12:12.580" v="845" actId="20577"/>
          <ac:spMkLst>
            <pc:docMk/>
            <pc:sldMk cId="3286082828" sldId="278"/>
            <ac:spMk id="7" creationId="{8B126F55-A769-E8C3-F186-7F184C133FFE}"/>
          </ac:spMkLst>
        </pc:spChg>
        <pc:picChg chg="add mod ord">
          <ac:chgData name="Ronald Berkowsky" userId="u2T9vDuX6xRsQJSwtZbnmMj0uZ5B8wDKRXumjjyXw7k=" providerId="None" clId="Web-{0A4C5C2F-F887-4D0A-BDE8-05437D23284B}" dt="2024-10-22T21:19:12.903" v="1347"/>
          <ac:picMkLst>
            <pc:docMk/>
            <pc:sldMk cId="3286082828" sldId="278"/>
            <ac:picMk id="5" creationId="{6CE18B87-6BC3-943B-4ABF-911A13970791}"/>
          </ac:picMkLst>
        </pc:picChg>
        <pc:picChg chg="del">
          <ac:chgData name="Ronald Berkowsky" userId="u2T9vDuX6xRsQJSwtZbnmMj0uZ5B8wDKRXumjjyXw7k=" providerId="None" clId="Web-{0A4C5C2F-F887-4D0A-BDE8-05437D23284B}" dt="2024-10-22T21:18:30.370" v="1342"/>
          <ac:picMkLst>
            <pc:docMk/>
            <pc:sldMk cId="3286082828" sldId="278"/>
            <ac:picMk id="8" creationId="{A911DF51-410B-EF0F-CFC6-7C6DA895BE99}"/>
          </ac:picMkLst>
        </pc:picChg>
      </pc:sldChg>
    </pc:docChg>
  </pc:docChgLst>
  <pc:docChgLst>
    <pc:chgData name="Ronald Berkowsky" userId="u2T9vDuX6xRsQJSwtZbnmMj0uZ5B8wDKRXumjjyXw7k=" providerId="None" clId="Web-{0E771F20-1A70-4F44-A020-7579F5062FF4}"/>
    <pc:docChg chg="addSld delSld modSld">
      <pc:chgData name="Ronald Berkowsky" userId="u2T9vDuX6xRsQJSwtZbnmMj0uZ5B8wDKRXumjjyXw7k=" providerId="None" clId="Web-{0E771F20-1A70-4F44-A020-7579F5062FF4}" dt="2024-10-22T19:50:54.781" v="30"/>
      <pc:docMkLst>
        <pc:docMk/>
      </pc:docMkLst>
      <pc:sldChg chg="addSp delSp modSp new del">
        <pc:chgData name="Ronald Berkowsky" userId="u2T9vDuX6xRsQJSwtZbnmMj0uZ5B8wDKRXumjjyXw7k=" providerId="None" clId="Web-{0E771F20-1A70-4F44-A020-7579F5062FF4}" dt="2024-10-22T19:45:01.159" v="3"/>
        <pc:sldMkLst>
          <pc:docMk/>
          <pc:sldMk cId="152819987" sldId="274"/>
        </pc:sldMkLst>
        <pc:spChg chg="del">
          <ac:chgData name="Ronald Berkowsky" userId="u2T9vDuX6xRsQJSwtZbnmMj0uZ5B8wDKRXumjjyXw7k=" providerId="None" clId="Web-{0E771F20-1A70-4F44-A020-7579F5062FF4}" dt="2024-10-22T19:44:37.563" v="1"/>
          <ac:spMkLst>
            <pc:docMk/>
            <pc:sldMk cId="152819987" sldId="274"/>
            <ac:spMk id="3" creationId="{30A79F4C-C399-4E3E-EA0E-F6DF7A468597}"/>
          </ac:spMkLst>
        </pc:spChg>
        <pc:spChg chg="add mod">
          <ac:chgData name="Ronald Berkowsky" userId="u2T9vDuX6xRsQJSwtZbnmMj0uZ5B8wDKRXumjjyXw7k=" providerId="None" clId="Web-{0E771F20-1A70-4F44-A020-7579F5062FF4}" dt="2024-10-22T19:44:57.424" v="2"/>
          <ac:spMkLst>
            <pc:docMk/>
            <pc:sldMk cId="152819987" sldId="274"/>
            <ac:spMk id="6" creationId="{F18C38CE-E9DC-3D14-5C51-8B9C58C83F1A}"/>
          </ac:spMkLst>
        </pc:spChg>
        <pc:picChg chg="add del mod ord">
          <ac:chgData name="Ronald Berkowsky" userId="u2T9vDuX6xRsQJSwtZbnmMj0uZ5B8wDKRXumjjyXw7k=" providerId="None" clId="Web-{0E771F20-1A70-4F44-A020-7579F5062FF4}" dt="2024-10-22T19:44:57.424" v="2"/>
          <ac:picMkLst>
            <pc:docMk/>
            <pc:sldMk cId="152819987" sldId="274"/>
            <ac:picMk id="4" creationId="{80F20F3A-B06E-6433-F5BE-023D68DAA05F}"/>
          </ac:picMkLst>
        </pc:picChg>
      </pc:sldChg>
      <pc:sldChg chg="new del">
        <pc:chgData name="Ronald Berkowsky" userId="u2T9vDuX6xRsQJSwtZbnmMj0uZ5B8wDKRXumjjyXw7k=" providerId="None" clId="Web-{0E771F20-1A70-4F44-A020-7579F5062FF4}" dt="2024-10-22T19:45:10.894" v="5"/>
        <pc:sldMkLst>
          <pc:docMk/>
          <pc:sldMk cId="2481178352" sldId="274"/>
        </pc:sldMkLst>
      </pc:sldChg>
      <pc:sldChg chg="addSp delSp modSp new mod modClrScheme chgLayout">
        <pc:chgData name="Ronald Berkowsky" userId="u2T9vDuX6xRsQJSwtZbnmMj0uZ5B8wDKRXumjjyXw7k=" providerId="None" clId="Web-{0E771F20-1A70-4F44-A020-7579F5062FF4}" dt="2024-10-22T19:50:54.781" v="30"/>
        <pc:sldMkLst>
          <pc:docMk/>
          <pc:sldMk cId="3173655550" sldId="274"/>
        </pc:sldMkLst>
        <pc:spChg chg="add mod">
          <ac:chgData name="Ronald Berkowsky" userId="u2T9vDuX6xRsQJSwtZbnmMj0uZ5B8wDKRXumjjyXw7k=" providerId="None" clId="Web-{0E771F20-1A70-4F44-A020-7579F5062FF4}" dt="2024-10-22T19:50:40.280" v="28" actId="20577"/>
          <ac:spMkLst>
            <pc:docMk/>
            <pc:sldMk cId="3173655550" sldId="274"/>
            <ac:spMk id="4" creationId="{8941BABF-3299-8BB1-EE2F-73B0633A7ED6}"/>
          </ac:spMkLst>
        </pc:spChg>
        <pc:spChg chg="add del mod">
          <ac:chgData name="Ronald Berkowsky" userId="u2T9vDuX6xRsQJSwtZbnmMj0uZ5B8wDKRXumjjyXw7k=" providerId="None" clId="Web-{0E771F20-1A70-4F44-A020-7579F5062FF4}" dt="2024-10-22T19:50:42.530" v="29"/>
          <ac:spMkLst>
            <pc:docMk/>
            <pc:sldMk cId="3173655550" sldId="274"/>
            <ac:spMk id="5" creationId="{98835085-8FB1-5408-8ECE-D054EF33D4D0}"/>
          </ac:spMkLst>
        </pc:spChg>
        <pc:spChg chg="add">
          <ac:chgData name="Ronald Berkowsky" userId="u2T9vDuX6xRsQJSwtZbnmMj0uZ5B8wDKRXumjjyXw7k=" providerId="None" clId="Web-{0E771F20-1A70-4F44-A020-7579F5062FF4}" dt="2024-10-22T19:50:54.781" v="30"/>
          <ac:spMkLst>
            <pc:docMk/>
            <pc:sldMk cId="3173655550" sldId="274"/>
            <ac:spMk id="8" creationId="{211C6566-1001-31F0-A412-A344F924701E}"/>
          </ac:spMkLst>
        </pc:spChg>
        <pc:picChg chg="add del mod">
          <ac:chgData name="Ronald Berkowsky" userId="u2T9vDuX6xRsQJSwtZbnmMj0uZ5B8wDKRXumjjyXw7k=" providerId="None" clId="Web-{0E771F20-1A70-4F44-A020-7579F5062FF4}" dt="2024-10-22T19:49:27.852" v="8"/>
          <ac:picMkLst>
            <pc:docMk/>
            <pc:sldMk cId="3173655550" sldId="274"/>
            <ac:picMk id="2" creationId="{DEDBEDC1-7386-22E6-7DF5-814A567FB939}"/>
          </ac:picMkLst>
        </pc:picChg>
        <pc:picChg chg="add del mod">
          <ac:chgData name="Ronald Berkowsky" userId="u2T9vDuX6xRsQJSwtZbnmMj0uZ5B8wDKRXumjjyXw7k=" providerId="None" clId="Web-{0E771F20-1A70-4F44-A020-7579F5062FF4}" dt="2024-10-22T19:49:53.713" v="12"/>
          <ac:picMkLst>
            <pc:docMk/>
            <pc:sldMk cId="3173655550" sldId="274"/>
            <ac:picMk id="3" creationId="{133B9787-34B4-B20D-CBB8-EFDAA80E4845}"/>
          </ac:picMkLst>
        </pc:picChg>
        <pc:picChg chg="add mod ord">
          <ac:chgData name="Ronald Berkowsky" userId="u2T9vDuX6xRsQJSwtZbnmMj0uZ5B8wDKRXumjjyXw7k=" providerId="None" clId="Web-{0E771F20-1A70-4F44-A020-7579F5062FF4}" dt="2024-10-22T19:50:42.530" v="29"/>
          <ac:picMkLst>
            <pc:docMk/>
            <pc:sldMk cId="3173655550" sldId="274"/>
            <ac:picMk id="6" creationId="{071D6DCC-1333-CBCF-41E8-0B44BD361068}"/>
          </ac:picMkLst>
        </pc:picChg>
      </pc:sldChg>
    </pc:docChg>
  </pc:docChgLst>
  <pc:docChgLst>
    <pc:chgData name="Ronald Berkowsky" userId="u2T9vDuX6xRsQJSwtZbnmMj0uZ5B8wDKRXumjjyXw7k=" providerId="None" clId="Web-{4D17EB6C-3A4A-4805-98CD-D00AFB16BB63}"/>
    <pc:docChg chg="addSld delSld modSld">
      <pc:chgData name="Ronald Berkowsky" userId="u2T9vDuX6xRsQJSwtZbnmMj0uZ5B8wDKRXumjjyXw7k=" providerId="None" clId="Web-{4D17EB6C-3A4A-4805-98CD-D00AFB16BB63}" dt="2024-10-22T20:14:23.788" v="653" actId="20577"/>
      <pc:docMkLst>
        <pc:docMk/>
      </pc:docMkLst>
      <pc:sldChg chg="addSp delSp modSp">
        <pc:chgData name="Ronald Berkowsky" userId="u2T9vDuX6xRsQJSwtZbnmMj0uZ5B8wDKRXumjjyXw7k=" providerId="None" clId="Web-{4D17EB6C-3A4A-4805-98CD-D00AFB16BB63}" dt="2024-10-22T19:52:15.862" v="8"/>
        <pc:sldMkLst>
          <pc:docMk/>
          <pc:sldMk cId="1267896583" sldId="270"/>
        </pc:sldMkLst>
        <pc:spChg chg="add del mod">
          <ac:chgData name="Ronald Berkowsky" userId="u2T9vDuX6xRsQJSwtZbnmMj0uZ5B8wDKRXumjjyXw7k=" providerId="None" clId="Web-{4D17EB6C-3A4A-4805-98CD-D00AFB16BB63}" dt="2024-10-22T19:52:15.862" v="8"/>
          <ac:spMkLst>
            <pc:docMk/>
            <pc:sldMk cId="1267896583" sldId="270"/>
            <ac:spMk id="4" creationId="{8192F7C9-9FB2-7656-E224-FCE373EC49D4}"/>
          </ac:spMkLst>
        </pc:spChg>
      </pc:sldChg>
      <pc:sldChg chg="addSp delSp modSp del">
        <pc:chgData name="Ronald Berkowsky" userId="u2T9vDuX6xRsQJSwtZbnmMj0uZ5B8wDKRXumjjyXw7k=" providerId="None" clId="Web-{4D17EB6C-3A4A-4805-98CD-D00AFB16BB63}" dt="2024-10-22T19:59:27.176" v="195"/>
        <pc:sldMkLst>
          <pc:docMk/>
          <pc:sldMk cId="3173655550" sldId="274"/>
        </pc:sldMkLst>
        <pc:spChg chg="add mod">
          <ac:chgData name="Ronald Berkowsky" userId="u2T9vDuX6xRsQJSwtZbnmMj0uZ5B8wDKRXumjjyXw7k=" providerId="None" clId="Web-{4D17EB6C-3A4A-4805-98CD-D00AFB16BB63}" dt="2024-10-22T19:52:01.830" v="5" actId="20577"/>
          <ac:spMkLst>
            <pc:docMk/>
            <pc:sldMk cId="3173655550" sldId="274"/>
            <ac:spMk id="3" creationId="{694E91B8-1EB4-72E8-98B3-4D105EC7DFD0}"/>
          </ac:spMkLst>
        </pc:spChg>
        <pc:spChg chg="del">
          <ac:chgData name="Ronald Berkowsky" userId="u2T9vDuX6xRsQJSwtZbnmMj0uZ5B8wDKRXumjjyXw7k=" providerId="None" clId="Web-{4D17EB6C-3A4A-4805-98CD-D00AFB16BB63}" dt="2024-10-22T19:51:44.861" v="1"/>
          <ac:spMkLst>
            <pc:docMk/>
            <pc:sldMk cId="3173655550" sldId="274"/>
            <ac:spMk id="4" creationId="{8941BABF-3299-8BB1-EE2F-73B0633A7ED6}"/>
          </ac:spMkLst>
        </pc:spChg>
        <pc:spChg chg="add del">
          <ac:chgData name="Ronald Berkowsky" userId="u2T9vDuX6xRsQJSwtZbnmMj0uZ5B8wDKRXumjjyXw7k=" providerId="None" clId="Web-{4D17EB6C-3A4A-4805-98CD-D00AFB16BB63}" dt="2024-10-22T19:51:50.580" v="3"/>
          <ac:spMkLst>
            <pc:docMk/>
            <pc:sldMk cId="3173655550" sldId="274"/>
            <ac:spMk id="7" creationId="{C0668454-94B1-69FC-6F52-1B5569EEE48D}"/>
          </ac:spMkLst>
        </pc:spChg>
        <pc:spChg chg="del">
          <ac:chgData name="Ronald Berkowsky" userId="u2T9vDuX6xRsQJSwtZbnmMj0uZ5B8wDKRXumjjyXw7k=" providerId="None" clId="Web-{4D17EB6C-3A4A-4805-98CD-D00AFB16BB63}" dt="2024-10-22T19:51:41.314" v="0"/>
          <ac:spMkLst>
            <pc:docMk/>
            <pc:sldMk cId="3173655550" sldId="274"/>
            <ac:spMk id="8" creationId="{211C6566-1001-31F0-A412-A344F924701E}"/>
          </ac:spMkLst>
        </pc:spChg>
        <pc:spChg chg="add mod">
          <ac:chgData name="Ronald Berkowsky" userId="u2T9vDuX6xRsQJSwtZbnmMj0uZ5B8wDKRXumjjyXw7k=" providerId="None" clId="Web-{4D17EB6C-3A4A-4805-98CD-D00AFB16BB63}" dt="2024-10-22T19:57:34.374" v="186" actId="20577"/>
          <ac:spMkLst>
            <pc:docMk/>
            <pc:sldMk cId="3173655550" sldId="274"/>
            <ac:spMk id="10" creationId="{E51BE0D0-3B44-8808-08BF-BC89CD156725}"/>
          </ac:spMkLst>
        </pc:spChg>
        <pc:picChg chg="mod">
          <ac:chgData name="Ronald Berkowsky" userId="u2T9vDuX6xRsQJSwtZbnmMj0uZ5B8wDKRXumjjyXw7k=" providerId="None" clId="Web-{4D17EB6C-3A4A-4805-98CD-D00AFB16BB63}" dt="2024-10-22T19:57:08.514" v="184"/>
          <ac:picMkLst>
            <pc:docMk/>
            <pc:sldMk cId="3173655550" sldId="274"/>
            <ac:picMk id="6" creationId="{071D6DCC-1333-CBCF-41E8-0B44BD361068}"/>
          </ac:picMkLst>
        </pc:picChg>
      </pc:sldChg>
      <pc:sldChg chg="addSp delSp modSp add replId">
        <pc:chgData name="Ronald Berkowsky" userId="u2T9vDuX6xRsQJSwtZbnmMj0uZ5B8wDKRXumjjyXw7k=" providerId="None" clId="Web-{4D17EB6C-3A4A-4805-98CD-D00AFB16BB63}" dt="2024-10-22T19:59:20.832" v="194" actId="1076"/>
        <pc:sldMkLst>
          <pc:docMk/>
          <pc:sldMk cId="4054888970" sldId="275"/>
        </pc:sldMkLst>
        <pc:spChg chg="mod">
          <ac:chgData name="Ronald Berkowsky" userId="u2T9vDuX6xRsQJSwtZbnmMj0uZ5B8wDKRXumjjyXw7k=" providerId="None" clId="Web-{4D17EB6C-3A4A-4805-98CD-D00AFB16BB63}" dt="2024-10-22T19:58:02.672" v="188" actId="1076"/>
          <ac:spMkLst>
            <pc:docMk/>
            <pc:sldMk cId="4054888970" sldId="275"/>
            <ac:spMk id="2" creationId="{DF79D240-BAB4-2C81-D72E-EDDB6261166B}"/>
          </ac:spMkLst>
        </pc:spChg>
        <pc:spChg chg="del mod">
          <ac:chgData name="Ronald Berkowsky" userId="u2T9vDuX6xRsQJSwtZbnmMj0uZ5B8wDKRXumjjyXw7k=" providerId="None" clId="Web-{4D17EB6C-3A4A-4805-98CD-D00AFB16BB63}" dt="2024-10-22T19:52:49.848" v="25"/>
          <ac:spMkLst>
            <pc:docMk/>
            <pc:sldMk cId="4054888970" sldId="275"/>
            <ac:spMk id="3" creationId="{26F67CD0-8D61-B949-DB85-62F25388ABF5}"/>
          </ac:spMkLst>
        </pc:spChg>
        <pc:spChg chg="add">
          <ac:chgData name="Ronald Berkowsky" userId="u2T9vDuX6xRsQJSwtZbnmMj0uZ5B8wDKRXumjjyXw7k=" providerId="None" clId="Web-{4D17EB6C-3A4A-4805-98CD-D00AFB16BB63}" dt="2024-10-22T19:58:18.110" v="190"/>
          <ac:spMkLst>
            <pc:docMk/>
            <pc:sldMk cId="4054888970" sldId="275"/>
            <ac:spMk id="7" creationId="{86D034F0-AF14-BECC-FE30-2C6903B1442D}"/>
          </ac:spMkLst>
        </pc:spChg>
        <pc:picChg chg="add mod">
          <ac:chgData name="Ronald Berkowsky" userId="u2T9vDuX6xRsQJSwtZbnmMj0uZ5B8wDKRXumjjyXw7k=" providerId="None" clId="Web-{4D17EB6C-3A4A-4805-98CD-D00AFB16BB63}" dt="2024-10-22T19:59:20.832" v="194" actId="1076"/>
          <ac:picMkLst>
            <pc:docMk/>
            <pc:sldMk cId="4054888970" sldId="275"/>
            <ac:picMk id="5" creationId="{28278ECC-0266-B96E-8B41-6776C3473AA6}"/>
          </ac:picMkLst>
        </pc:picChg>
      </pc:sldChg>
      <pc:sldChg chg="modSp add replId">
        <pc:chgData name="Ronald Berkowsky" userId="u2T9vDuX6xRsQJSwtZbnmMj0uZ5B8wDKRXumjjyXw7k=" providerId="None" clId="Web-{4D17EB6C-3A4A-4805-98CD-D00AFB16BB63}" dt="2024-10-22T20:14:23.788" v="653" actId="20577"/>
        <pc:sldMkLst>
          <pc:docMk/>
          <pc:sldMk cId="525233897" sldId="276"/>
        </pc:sldMkLst>
        <pc:spChg chg="mod">
          <ac:chgData name="Ronald Berkowsky" userId="u2T9vDuX6xRsQJSwtZbnmMj0uZ5B8wDKRXumjjyXw7k=" providerId="None" clId="Web-{4D17EB6C-3A4A-4805-98CD-D00AFB16BB63}" dt="2024-10-22T20:00:18.896" v="222" actId="20577"/>
          <ac:spMkLst>
            <pc:docMk/>
            <pc:sldMk cId="525233897" sldId="276"/>
            <ac:spMk id="2" creationId="{DF79D240-BAB4-2C81-D72E-EDDB6261166B}"/>
          </ac:spMkLst>
        </pc:spChg>
        <pc:spChg chg="mod">
          <ac:chgData name="Ronald Berkowsky" userId="u2T9vDuX6xRsQJSwtZbnmMj0uZ5B8wDKRXumjjyXw7k=" providerId="None" clId="Web-{4D17EB6C-3A4A-4805-98CD-D00AFB16BB63}" dt="2024-10-22T20:14:23.788" v="653" actId="20577"/>
          <ac:spMkLst>
            <pc:docMk/>
            <pc:sldMk cId="525233897" sldId="276"/>
            <ac:spMk id="3" creationId="{26F67CD0-8D61-B949-DB85-62F25388ABF5}"/>
          </ac:spMkLst>
        </pc:spChg>
      </pc:sldChg>
    </pc:docChg>
  </pc:docChgLst>
  <pc:docChgLst>
    <pc:chgData name="Ronald Berkowsky" userId="u2T9vDuX6xRsQJSwtZbnmMj0uZ5B8wDKRXumjjyXw7k=" providerId="None" clId="Web-{F9236BFB-EDE3-4ED9-9318-9C4F2059DD0F}"/>
    <pc:docChg chg="addSld modSld sldOrd">
      <pc:chgData name="Ronald Berkowsky" userId="u2T9vDuX6xRsQJSwtZbnmMj0uZ5B8wDKRXumjjyXw7k=" providerId="None" clId="Web-{F9236BFB-EDE3-4ED9-9318-9C4F2059DD0F}" dt="2024-10-22T22:00:12.709" v="91" actId="20577"/>
      <pc:docMkLst>
        <pc:docMk/>
      </pc:docMkLst>
      <pc:sldChg chg="modSp">
        <pc:chgData name="Ronald Berkowsky" userId="u2T9vDuX6xRsQJSwtZbnmMj0uZ5B8wDKRXumjjyXw7k=" providerId="None" clId="Web-{F9236BFB-EDE3-4ED9-9318-9C4F2059DD0F}" dt="2024-10-22T21:39:14.444" v="0"/>
        <pc:sldMkLst>
          <pc:docMk/>
          <pc:sldMk cId="37615502" sldId="258"/>
        </pc:sldMkLst>
        <pc:picChg chg="mod">
          <ac:chgData name="Ronald Berkowsky" userId="u2T9vDuX6xRsQJSwtZbnmMj0uZ5B8wDKRXumjjyXw7k=" providerId="None" clId="Web-{F9236BFB-EDE3-4ED9-9318-9C4F2059DD0F}" dt="2024-10-22T21:39:14.444" v="0"/>
          <ac:picMkLst>
            <pc:docMk/>
            <pc:sldMk cId="37615502" sldId="258"/>
            <ac:picMk id="8" creationId="{8CBF2BF7-D404-3725-9963-9020E9B75ADC}"/>
          </ac:picMkLst>
        </pc:picChg>
      </pc:sldChg>
      <pc:sldChg chg="modSp">
        <pc:chgData name="Ronald Berkowsky" userId="u2T9vDuX6xRsQJSwtZbnmMj0uZ5B8wDKRXumjjyXw7k=" providerId="None" clId="Web-{F9236BFB-EDE3-4ED9-9318-9C4F2059DD0F}" dt="2024-10-22T21:39:45.244" v="5"/>
        <pc:sldMkLst>
          <pc:docMk/>
          <pc:sldMk cId="2956844838" sldId="269"/>
        </pc:sldMkLst>
        <pc:picChg chg="mod">
          <ac:chgData name="Ronald Berkowsky" userId="u2T9vDuX6xRsQJSwtZbnmMj0uZ5B8wDKRXumjjyXw7k=" providerId="None" clId="Web-{F9236BFB-EDE3-4ED9-9318-9C4F2059DD0F}" dt="2024-10-22T21:39:45.244" v="5"/>
          <ac:picMkLst>
            <pc:docMk/>
            <pc:sldMk cId="2956844838" sldId="269"/>
            <ac:picMk id="8" creationId="{02AFEED6-2E56-69F1-57B2-1A421F67C3AA}"/>
          </ac:picMkLst>
        </pc:picChg>
        <pc:picChg chg="mod">
          <ac:chgData name="Ronald Berkowsky" userId="u2T9vDuX6xRsQJSwtZbnmMj0uZ5B8wDKRXumjjyXw7k=" providerId="None" clId="Web-{F9236BFB-EDE3-4ED9-9318-9C4F2059DD0F}" dt="2024-10-22T21:39:30.898" v="2"/>
          <ac:picMkLst>
            <pc:docMk/>
            <pc:sldMk cId="2956844838" sldId="269"/>
            <ac:picMk id="9220" creationId="{D895C786-CDD3-A30E-FCD7-553A963EACDF}"/>
          </ac:picMkLst>
        </pc:picChg>
        <pc:picChg chg="mod">
          <ac:chgData name="Ronald Berkowsky" userId="u2T9vDuX6xRsQJSwtZbnmMj0uZ5B8wDKRXumjjyXw7k=" providerId="None" clId="Web-{F9236BFB-EDE3-4ED9-9318-9C4F2059DD0F}" dt="2024-10-22T21:39:23.851" v="1"/>
          <ac:picMkLst>
            <pc:docMk/>
            <pc:sldMk cId="2956844838" sldId="269"/>
            <ac:picMk id="9222" creationId="{A1150152-BD08-A450-96E2-0B0CBFDC5A9E}"/>
          </ac:picMkLst>
        </pc:picChg>
      </pc:sldChg>
      <pc:sldChg chg="modSp">
        <pc:chgData name="Ronald Berkowsky" userId="u2T9vDuX6xRsQJSwtZbnmMj0uZ5B8wDKRXumjjyXw7k=" providerId="None" clId="Web-{F9236BFB-EDE3-4ED9-9318-9C4F2059DD0F}" dt="2024-10-22T21:42:41.481" v="36"/>
        <pc:sldMkLst>
          <pc:docMk/>
          <pc:sldMk cId="1642945696" sldId="272"/>
        </pc:sldMkLst>
        <pc:picChg chg="mod">
          <ac:chgData name="Ronald Berkowsky" userId="u2T9vDuX6xRsQJSwtZbnmMj0uZ5B8wDKRXumjjyXw7k=" providerId="None" clId="Web-{F9236BFB-EDE3-4ED9-9318-9C4F2059DD0F}" dt="2024-10-22T21:42:41.481" v="36"/>
          <ac:picMkLst>
            <pc:docMk/>
            <pc:sldMk cId="1642945696" sldId="272"/>
            <ac:picMk id="4" creationId="{E595666B-DB2D-3D85-BBDF-F7B4A7B3FEC1}"/>
          </ac:picMkLst>
        </pc:picChg>
      </pc:sldChg>
      <pc:sldChg chg="modSp">
        <pc:chgData name="Ronald Berkowsky" userId="u2T9vDuX6xRsQJSwtZbnmMj0uZ5B8wDKRXumjjyXw7k=" providerId="None" clId="Web-{F9236BFB-EDE3-4ED9-9318-9C4F2059DD0F}" dt="2024-10-22T21:42:53.715" v="37"/>
        <pc:sldMkLst>
          <pc:docMk/>
          <pc:sldMk cId="3959904111" sldId="273"/>
        </pc:sldMkLst>
        <pc:picChg chg="mod">
          <ac:chgData name="Ronald Berkowsky" userId="u2T9vDuX6xRsQJSwtZbnmMj0uZ5B8wDKRXumjjyXw7k=" providerId="None" clId="Web-{F9236BFB-EDE3-4ED9-9318-9C4F2059DD0F}" dt="2024-10-22T21:42:53.715" v="37"/>
          <ac:picMkLst>
            <pc:docMk/>
            <pc:sldMk cId="3959904111" sldId="273"/>
            <ac:picMk id="8" creationId="{A911DF51-410B-EF0F-CFC6-7C6DA895BE99}"/>
          </ac:picMkLst>
        </pc:picChg>
      </pc:sldChg>
      <pc:sldChg chg="modSp">
        <pc:chgData name="Ronald Berkowsky" userId="u2T9vDuX6xRsQJSwtZbnmMj0uZ5B8wDKRXumjjyXw7k=" providerId="None" clId="Web-{F9236BFB-EDE3-4ED9-9318-9C4F2059DD0F}" dt="2024-10-22T21:42:16.746" v="35" actId="20577"/>
        <pc:sldMkLst>
          <pc:docMk/>
          <pc:sldMk cId="525233897" sldId="276"/>
        </pc:sldMkLst>
        <pc:spChg chg="mod">
          <ac:chgData name="Ronald Berkowsky" userId="u2T9vDuX6xRsQJSwtZbnmMj0uZ5B8wDKRXumjjyXw7k=" providerId="None" clId="Web-{F9236BFB-EDE3-4ED9-9318-9C4F2059DD0F}" dt="2024-10-22T21:42:16.746" v="35" actId="20577"/>
          <ac:spMkLst>
            <pc:docMk/>
            <pc:sldMk cId="525233897" sldId="276"/>
            <ac:spMk id="3" creationId="{26F67CD0-8D61-B949-DB85-62F25388ABF5}"/>
          </ac:spMkLst>
        </pc:spChg>
      </pc:sldChg>
      <pc:sldChg chg="modSp">
        <pc:chgData name="Ronald Berkowsky" userId="u2T9vDuX6xRsQJSwtZbnmMj0uZ5B8wDKRXumjjyXw7k=" providerId="None" clId="Web-{F9236BFB-EDE3-4ED9-9318-9C4F2059DD0F}" dt="2024-10-22T21:49:29.053" v="39" actId="20577"/>
        <pc:sldMkLst>
          <pc:docMk/>
          <pc:sldMk cId="864594988" sldId="277"/>
        </pc:sldMkLst>
        <pc:spChg chg="mod">
          <ac:chgData name="Ronald Berkowsky" userId="u2T9vDuX6xRsQJSwtZbnmMj0uZ5B8wDKRXumjjyXw7k=" providerId="None" clId="Web-{F9236BFB-EDE3-4ED9-9318-9C4F2059DD0F}" dt="2024-10-22T21:49:29.053" v="39" actId="20577"/>
          <ac:spMkLst>
            <pc:docMk/>
            <pc:sldMk cId="864594988" sldId="277"/>
            <ac:spMk id="3" creationId="{26F67CD0-8D61-B949-DB85-62F25388ABF5}"/>
          </ac:spMkLst>
        </pc:spChg>
      </pc:sldChg>
      <pc:sldChg chg="delSp modSp add ord replId">
        <pc:chgData name="Ronald Berkowsky" userId="u2T9vDuX6xRsQJSwtZbnmMj0uZ5B8wDKRXumjjyXw7k=" providerId="None" clId="Web-{F9236BFB-EDE3-4ED9-9318-9C4F2059DD0F}" dt="2024-10-22T22:00:12.709" v="91" actId="20577"/>
        <pc:sldMkLst>
          <pc:docMk/>
          <pc:sldMk cId="1626147874" sldId="279"/>
        </pc:sldMkLst>
        <pc:spChg chg="mod">
          <ac:chgData name="Ronald Berkowsky" userId="u2T9vDuX6xRsQJSwtZbnmMj0uZ5B8wDKRXumjjyXw7k=" providerId="None" clId="Web-{F9236BFB-EDE3-4ED9-9318-9C4F2059DD0F}" dt="2024-10-22T21:58:21.628" v="51" actId="20577"/>
          <ac:spMkLst>
            <pc:docMk/>
            <pc:sldMk cId="1626147874" sldId="279"/>
            <ac:spMk id="2" creationId="{DF79D240-BAB4-2C81-D72E-EDDB6261166B}"/>
          </ac:spMkLst>
        </pc:spChg>
        <pc:spChg chg="mod">
          <ac:chgData name="Ronald Berkowsky" userId="u2T9vDuX6xRsQJSwtZbnmMj0uZ5B8wDKRXumjjyXw7k=" providerId="None" clId="Web-{F9236BFB-EDE3-4ED9-9318-9C4F2059DD0F}" dt="2024-10-22T22:00:12.709" v="91" actId="20577"/>
          <ac:spMkLst>
            <pc:docMk/>
            <pc:sldMk cId="1626147874" sldId="279"/>
            <ac:spMk id="3" creationId="{26F67CD0-8D61-B949-DB85-62F25388ABF5}"/>
          </ac:spMkLst>
        </pc:spChg>
        <pc:spChg chg="del">
          <ac:chgData name="Ronald Berkowsky" userId="u2T9vDuX6xRsQJSwtZbnmMj0uZ5B8wDKRXumjjyXw7k=" providerId="None" clId="Web-{F9236BFB-EDE3-4ED9-9318-9C4F2059DD0F}" dt="2024-10-22T21:57:58.784" v="43"/>
          <ac:spMkLst>
            <pc:docMk/>
            <pc:sldMk cId="1626147874" sldId="279"/>
            <ac:spMk id="4" creationId="{69C75B46-1E52-429A-4CB5-DBD534E26E30}"/>
          </ac:spMkLst>
        </pc:spChg>
      </pc:sldChg>
    </pc:docChg>
  </pc:docChgLst>
  <pc:docChgLst>
    <pc:chgData name="Ronald Berkowsky" userId="u2T9vDuX6xRsQJSwtZbnmMj0uZ5B8wDKRXumjjyXw7k=" providerId="None" clId="Web-{DF11FC93-9CAF-4912-A3A8-F342C4E0DC5A}"/>
    <pc:docChg chg="modSld">
      <pc:chgData name="Ronald Berkowsky" userId="u2T9vDuX6xRsQJSwtZbnmMj0uZ5B8wDKRXumjjyXw7k=" providerId="None" clId="Web-{DF11FC93-9CAF-4912-A3A8-F342C4E0DC5A}" dt="2024-10-22T20:26:50.973" v="405" actId="20577"/>
      <pc:docMkLst>
        <pc:docMk/>
      </pc:docMkLst>
      <pc:sldChg chg="addSp modSp">
        <pc:chgData name="Ronald Berkowsky" userId="u2T9vDuX6xRsQJSwtZbnmMj0uZ5B8wDKRXumjjyXw7k=" providerId="None" clId="Web-{DF11FC93-9CAF-4912-A3A8-F342C4E0DC5A}" dt="2024-10-22T20:26:50.973" v="405" actId="20577"/>
        <pc:sldMkLst>
          <pc:docMk/>
          <pc:sldMk cId="525233897" sldId="276"/>
        </pc:sldMkLst>
        <pc:spChg chg="mod">
          <ac:chgData name="Ronald Berkowsky" userId="u2T9vDuX6xRsQJSwtZbnmMj0uZ5B8wDKRXumjjyXw7k=" providerId="None" clId="Web-{DF11FC93-9CAF-4912-A3A8-F342C4E0DC5A}" dt="2024-10-22T20:26:50.973" v="405" actId="20577"/>
          <ac:spMkLst>
            <pc:docMk/>
            <pc:sldMk cId="525233897" sldId="276"/>
            <ac:spMk id="3" creationId="{26F67CD0-8D61-B949-DB85-62F25388ABF5}"/>
          </ac:spMkLst>
        </pc:spChg>
        <pc:spChg chg="add mod">
          <ac:chgData name="Ronald Berkowsky" userId="u2T9vDuX6xRsQJSwtZbnmMj0uZ5B8wDKRXumjjyXw7k=" providerId="None" clId="Web-{DF11FC93-9CAF-4912-A3A8-F342C4E0DC5A}" dt="2024-10-22T20:25:49.674" v="383" actId="20577"/>
          <ac:spMkLst>
            <pc:docMk/>
            <pc:sldMk cId="525233897" sldId="276"/>
            <ac:spMk id="5" creationId="{810D48A1-3943-1B19-CD87-137F46A6D292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09507E-9DB2-4DD3-8B7D-DEBCD1F3D25B}" type="datetimeFigureOut">
              <a:rPr lang="en-US" smtClean="0"/>
              <a:t>10/24/2024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BCA589-BFB6-4203-9BF3-EC7C88FF3A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9545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BCA589-BFB6-4203-9BF3-EC7C88FF3A5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7715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BCA589-BFB6-4203-9BF3-EC7C88FF3A5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7168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BCA589-BFB6-4203-9BF3-EC7C88FF3A5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231754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BCA589-BFB6-4203-9BF3-EC7C88FF3A5A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2898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BCA589-BFB6-4203-9BF3-EC7C88FF3A5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427660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BCA589-BFB6-4203-9BF3-EC7C88FF3A5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988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BCA589-BFB6-4203-9BF3-EC7C88FF3A5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40712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BCA589-BFB6-4203-9BF3-EC7C88FF3A5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410372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BCA589-BFB6-4203-9BF3-EC7C88FF3A5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375815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BCA589-BFB6-4203-9BF3-EC7C88FF3A5A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907018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BCA589-BFB6-4203-9BF3-EC7C88FF3A5A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877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BCA589-BFB6-4203-9BF3-EC7C88FF3A5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99761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BCA589-BFB6-4203-9BF3-EC7C88FF3A5A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10321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BCA589-BFB6-4203-9BF3-EC7C88FF3A5A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010078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BCA589-BFB6-4203-9BF3-EC7C88FF3A5A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624159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BCA589-BFB6-4203-9BF3-EC7C88FF3A5A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720963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BCA589-BFB6-4203-9BF3-EC7C88FF3A5A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2890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BCA589-BFB6-4203-9BF3-EC7C88FF3A5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25255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BCA589-BFB6-4203-9BF3-EC7C88FF3A5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39621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BCA589-BFB6-4203-9BF3-EC7C88FF3A5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26730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BCA589-BFB6-4203-9BF3-EC7C88FF3A5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65780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BCA589-BFB6-4203-9BF3-EC7C88FF3A5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23833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BCA589-BFB6-4203-9BF3-EC7C88FF3A5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8675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BCA589-BFB6-4203-9BF3-EC7C88FF3A5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71571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343833-D385-4377-B14D-F62B30EF4AA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 b="0">
                <a:solidFill>
                  <a:schemeClr val="tx1"/>
                </a:solidFill>
                <a:effectLst/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26094C9-78FB-49FF-8EE1-6C82CD7CFA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90649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404AF4-EFDD-409A-8774-D011270F03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effectLst/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A50B47-212E-40CC-9B03-A0842542F9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386447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4ED86D9-2D7A-403B-B277-CF09E1D915B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solidFill>
                  <a:schemeClr val="tx1"/>
                </a:solidFill>
                <a:effectLst/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E0517C-1681-4C00-A793-AB1EED595E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 b="1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217179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A7AFAA-95C1-461E-B274-6879E637E7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effectLst/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BF9416-D811-4FB0-97BD-0305DB850B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937524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5F27EA-23A9-434E-A7FB-6DCE48B5BA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solidFill>
                  <a:schemeClr val="tx1"/>
                </a:solidFill>
                <a:effectLst/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15C886C-7FBD-40FA-A4B5-F4A322C937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39086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155642-2C16-4F8B-B45C-1FC6B508A5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effectLst/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5BADCD-D2F4-448D-9162-521A235B97A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5D7F5C0-038B-4E7E-9AB3-62C716264C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709417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0A3D55-F87D-453C-8B01-F7BD12943D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solidFill>
                  <a:schemeClr val="tx1"/>
                </a:solidFill>
                <a:effectLst/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5644E1-D7B9-4D39-8E29-E72A23103E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E27660-E9E8-42FC-93B6-65344550C6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A8A119E-D68B-4BAB-B7CB-79062452E32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E1A37B2-FE03-454C-92DF-668D85A59E1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412673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CE8DC6-D903-41F1-94F1-41F8041150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effectLst/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03011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44876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27B223-6AAE-4997-B925-FC667BCE7E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chemeClr val="tx1"/>
                </a:solidFill>
                <a:effectLst/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0C4A84-CB45-44F4-B9A8-A985058822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FFF1DB2-98CD-4EE8-B58C-43DB0E4FF3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51054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B1B89-A2BF-47F9-AA75-78A6EFBB89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chemeClr val="tx1"/>
                </a:solidFill>
                <a:effectLst/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F6BD15C-A995-4053-8F84-25F85FFC842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3FA8D2D-045B-4009-87EF-EF49781E5FA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814835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ight Triangle 21">
            <a:extLst>
              <a:ext uri="{FF2B5EF4-FFF2-40B4-BE49-F238E27FC236}">
                <a16:creationId xmlns:a16="http://schemas.microsoft.com/office/drawing/2014/main" id="{178E575F-D678-013C-87D6-E091C7CDE806}"/>
              </a:ext>
            </a:extLst>
          </p:cNvPr>
          <p:cNvSpPr>
            <a:spLocks noChangeAspect="1"/>
          </p:cNvSpPr>
          <p:nvPr userDrawn="1"/>
        </p:nvSpPr>
        <p:spPr>
          <a:xfrm rot="16200000">
            <a:off x="8947380" y="2965461"/>
            <a:ext cx="3212644" cy="3276598"/>
          </a:xfrm>
          <a:prstGeom prst="rtTriangle">
            <a:avLst/>
          </a:prstGeom>
          <a:solidFill>
            <a:srgbClr val="0BB2F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ight Triangle 22">
            <a:extLst>
              <a:ext uri="{FF2B5EF4-FFF2-40B4-BE49-F238E27FC236}">
                <a16:creationId xmlns:a16="http://schemas.microsoft.com/office/drawing/2014/main" id="{0376E073-DBF9-BB61-719C-F57D7D1E0B50}"/>
              </a:ext>
            </a:extLst>
          </p:cNvPr>
          <p:cNvSpPr>
            <a:spLocks noChangeAspect="1"/>
          </p:cNvSpPr>
          <p:nvPr userDrawn="1"/>
        </p:nvSpPr>
        <p:spPr>
          <a:xfrm rot="16200000">
            <a:off x="9353988" y="3338947"/>
            <a:ext cx="2794854" cy="2881175"/>
          </a:xfrm>
          <a:prstGeom prst="rtTriangle">
            <a:avLst/>
          </a:prstGeom>
          <a:solidFill>
            <a:srgbClr val="40BD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ight Triangle 23">
            <a:extLst>
              <a:ext uri="{FF2B5EF4-FFF2-40B4-BE49-F238E27FC236}">
                <a16:creationId xmlns:a16="http://schemas.microsoft.com/office/drawing/2014/main" id="{5E09B51F-D514-C40D-C151-C7E4EC70FC31}"/>
              </a:ext>
            </a:extLst>
          </p:cNvPr>
          <p:cNvSpPr>
            <a:spLocks noChangeAspect="1"/>
          </p:cNvSpPr>
          <p:nvPr userDrawn="1"/>
        </p:nvSpPr>
        <p:spPr>
          <a:xfrm rot="16200000">
            <a:off x="9760772" y="3740861"/>
            <a:ext cx="2394256" cy="2468204"/>
          </a:xfrm>
          <a:prstGeom prst="rtTriangle">
            <a:avLst/>
          </a:prstGeom>
          <a:solidFill>
            <a:srgbClr val="10A04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ight Triangle 24">
            <a:extLst>
              <a:ext uri="{FF2B5EF4-FFF2-40B4-BE49-F238E27FC236}">
                <a16:creationId xmlns:a16="http://schemas.microsoft.com/office/drawing/2014/main" id="{C63C39CC-0684-7BF7-EBD9-DDBCEAE59175}"/>
              </a:ext>
            </a:extLst>
          </p:cNvPr>
          <p:cNvSpPr>
            <a:spLocks noChangeAspect="1"/>
          </p:cNvSpPr>
          <p:nvPr userDrawn="1"/>
        </p:nvSpPr>
        <p:spPr>
          <a:xfrm rot="16200000">
            <a:off x="10143361" y="4124183"/>
            <a:ext cx="2023958" cy="2086469"/>
          </a:xfrm>
          <a:prstGeom prst="rtTriangle">
            <a:avLst/>
          </a:prstGeom>
          <a:solidFill>
            <a:srgbClr val="A7DA1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ight Triangle 25">
            <a:extLst>
              <a:ext uri="{FF2B5EF4-FFF2-40B4-BE49-F238E27FC236}">
                <a16:creationId xmlns:a16="http://schemas.microsoft.com/office/drawing/2014/main" id="{DD08A795-5E71-2509-3C4B-CD3E3493BAB6}"/>
              </a:ext>
            </a:extLst>
          </p:cNvPr>
          <p:cNvSpPr>
            <a:spLocks noChangeAspect="1"/>
          </p:cNvSpPr>
          <p:nvPr userDrawn="1"/>
        </p:nvSpPr>
        <p:spPr>
          <a:xfrm rot="16200000">
            <a:off x="10527076" y="4516099"/>
            <a:ext cx="1646079" cy="1696919"/>
          </a:xfrm>
          <a:prstGeom prst="rtTriangle">
            <a:avLst/>
          </a:prstGeom>
          <a:solidFill>
            <a:srgbClr val="FBBE0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ight Triangle 26">
            <a:extLst>
              <a:ext uri="{FF2B5EF4-FFF2-40B4-BE49-F238E27FC236}">
                <a16:creationId xmlns:a16="http://schemas.microsoft.com/office/drawing/2014/main" id="{1D217525-BFA6-C231-8BF0-089958BC39CA}"/>
              </a:ext>
            </a:extLst>
          </p:cNvPr>
          <p:cNvSpPr>
            <a:spLocks noChangeAspect="1"/>
          </p:cNvSpPr>
          <p:nvPr userDrawn="1"/>
        </p:nvSpPr>
        <p:spPr>
          <a:xfrm rot="16200000">
            <a:off x="10886075" y="4882239"/>
            <a:ext cx="1292539" cy="1332460"/>
          </a:xfrm>
          <a:prstGeom prst="rtTriangle">
            <a:avLst/>
          </a:prstGeom>
          <a:solidFill>
            <a:srgbClr val="F2571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ight Triangle 27">
            <a:extLst>
              <a:ext uri="{FF2B5EF4-FFF2-40B4-BE49-F238E27FC236}">
                <a16:creationId xmlns:a16="http://schemas.microsoft.com/office/drawing/2014/main" id="{84BD9496-CAF1-2347-668F-6FA8EB6310CF}"/>
              </a:ext>
            </a:extLst>
          </p:cNvPr>
          <p:cNvSpPr>
            <a:spLocks noChangeAspect="1"/>
          </p:cNvSpPr>
          <p:nvPr userDrawn="1"/>
        </p:nvSpPr>
        <p:spPr>
          <a:xfrm rot="16200000">
            <a:off x="11283131" y="5271259"/>
            <a:ext cx="904838" cy="926054"/>
          </a:xfrm>
          <a:prstGeom prst="rtTriangle">
            <a:avLst/>
          </a:prstGeom>
          <a:solidFill>
            <a:srgbClr val="EA09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ight Triangle 28">
            <a:extLst>
              <a:ext uri="{FF2B5EF4-FFF2-40B4-BE49-F238E27FC236}">
                <a16:creationId xmlns:a16="http://schemas.microsoft.com/office/drawing/2014/main" id="{0686E0F0-6C8D-4A59-4621-961CA97DBFE1}"/>
              </a:ext>
            </a:extLst>
          </p:cNvPr>
          <p:cNvSpPr>
            <a:spLocks noChangeAspect="1"/>
          </p:cNvSpPr>
          <p:nvPr userDrawn="1"/>
        </p:nvSpPr>
        <p:spPr>
          <a:xfrm rot="16200000">
            <a:off x="11650817" y="5645886"/>
            <a:ext cx="532953" cy="549413"/>
          </a:xfrm>
          <a:prstGeom prst="rtTriangle">
            <a:avLst/>
          </a:prstGeom>
          <a:solidFill>
            <a:srgbClr val="AD32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07B2482-EBEE-F25B-65DC-45FA2ADFBF36}"/>
              </a:ext>
            </a:extLst>
          </p:cNvPr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29628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EDB943F-5626-4389-B9C0-470C89D961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6B40C8-A5B8-4C3F-B782-F068F6A4C2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028" name="Picture 4" descr="California State University Channel Islands - Wikipedia">
            <a:extLst>
              <a:ext uri="{FF2B5EF4-FFF2-40B4-BE49-F238E27FC236}">
                <a16:creationId xmlns:a16="http://schemas.microsoft.com/office/drawing/2014/main" id="{D5C4BE7F-4D57-4B07-8919-3B0D6215DB2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165" y="6356350"/>
            <a:ext cx="365125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F784E432-E17B-4835-B653-32D053120301}"/>
              </a:ext>
            </a:extLst>
          </p:cNvPr>
          <p:cNvSpPr txBox="1">
            <a:spLocks/>
          </p:cNvSpPr>
          <p:nvPr userDrawn="1"/>
        </p:nvSpPr>
        <p:spPr>
          <a:xfrm>
            <a:off x="838199" y="634660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     California State University</a:t>
            </a:r>
          </a:p>
          <a:p>
            <a:r>
              <a:rPr lang="en-US" dirty="0"/>
              <a:t>     Channel Islands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9E8CECA4-AF57-455A-B78B-64BC79DEB720}"/>
              </a:ext>
            </a:extLst>
          </p:cNvPr>
          <p:cNvSpPr txBox="1">
            <a:spLocks/>
          </p:cNvSpPr>
          <p:nvPr userDrawn="1"/>
        </p:nvSpPr>
        <p:spPr>
          <a:xfrm>
            <a:off x="4038600" y="634660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✉  ronald.berkowsky@csuci.edu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5845DF35-9380-4DDC-ABD6-5A16FEA020B3}"/>
              </a:ext>
            </a:extLst>
          </p:cNvPr>
          <p:cNvSpPr txBox="1">
            <a:spLocks/>
          </p:cNvSpPr>
          <p:nvPr userDrawn="1"/>
        </p:nvSpPr>
        <p:spPr>
          <a:xfrm>
            <a:off x="8610601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dirty="0"/>
              <a:t>Health Science</a:t>
            </a:r>
          </a:p>
        </p:txBody>
      </p:sp>
      <p:pic>
        <p:nvPicPr>
          <p:cNvPr id="4" name="Content Placeholder 4">
            <a:extLst>
              <a:ext uri="{FF2B5EF4-FFF2-40B4-BE49-F238E27FC236}">
                <a16:creationId xmlns:a16="http://schemas.microsoft.com/office/drawing/2014/main" id="{EBC1847D-41F6-21A1-C7E2-5FC83D2EE5B4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9723798" y="6346607"/>
            <a:ext cx="365125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7787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effectLst/>
          <a:latin typeface="Lato Black" panose="020F0502020204030203" pitchFamily="34" charset="0"/>
          <a:ea typeface="Lato Black" panose="020F0502020204030203" pitchFamily="34" charset="0"/>
          <a:cs typeface="Lato Black" panose="020F0502020204030203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1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www.publicdomainpictures.net/view-image.php?image=11722&amp;picture=students-at-campus&amp;large=1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6CB501-2778-5B8F-FB4D-9608D408CF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251527"/>
            <a:ext cx="9144000" cy="2796309"/>
          </a:xfrm>
        </p:spPr>
        <p:txBody>
          <a:bodyPr>
            <a:noAutofit/>
          </a:bodyPr>
          <a:lstStyle/>
          <a:p>
            <a:r>
              <a:rPr lang="en-US" sz="12000" cap="sm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Volunteer Caregiving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718301A-C425-16B4-B2C6-B5FCF948C5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047836"/>
            <a:ext cx="9144000" cy="1101436"/>
          </a:xfrm>
        </p:spPr>
        <p:txBody>
          <a:bodyPr>
            <a:noAutofit/>
          </a:bodyPr>
          <a:lstStyle/>
          <a:p>
            <a:r>
              <a:rPr lang="en-US" sz="4400" cap="small" dirty="0"/>
              <a:t>Fast-Forward from 1984</a:t>
            </a:r>
          </a:p>
          <a:p>
            <a:r>
              <a:rPr lang="en-US" sz="4400" cap="small" dirty="0"/>
              <a:t>to 2024 and Beyond</a:t>
            </a:r>
          </a:p>
        </p:txBody>
      </p:sp>
    </p:spTree>
    <p:extLst>
      <p:ext uri="{BB962C8B-B14F-4D97-AF65-F5344CB8AC3E}">
        <p14:creationId xmlns:p14="http://schemas.microsoft.com/office/powerpoint/2010/main" val="4613406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79D240-BAB4-2C81-D72E-EDDB626116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cap="sm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ato Black"/>
                <a:ea typeface="Lato Black"/>
                <a:cs typeface="Lato Black"/>
              </a:rPr>
              <a:t>NVCN Data Snapshot (</a:t>
            </a:r>
            <a:r>
              <a:rPr lang="en-US" i="1" cap="sm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ato Black"/>
                <a:ea typeface="Lato Black"/>
                <a:cs typeface="Lato Black"/>
              </a:rPr>
              <a:t>Phase I</a:t>
            </a:r>
            <a:r>
              <a:rPr lang="en-US" cap="sm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ato Black"/>
                <a:ea typeface="Lato Black"/>
                <a:cs typeface="Lato Black"/>
              </a:rPr>
              <a:t> Review)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F67CD0-8D61-B949-DB85-62F25388AB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32238"/>
          </a:xfrm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457200" indent="-457200">
              <a:buFont typeface="Arial" panose="020F0302020204030204"/>
              <a:buChar char="•"/>
            </a:pPr>
            <a:r>
              <a:rPr lang="en-US" sz="2200" dirty="0">
                <a:latin typeface="Lato"/>
                <a:ea typeface="Lato"/>
                <a:cs typeface="Lato"/>
              </a:rPr>
              <a:t>Data consist of responses collected between Summer and Fall 2024</a:t>
            </a:r>
          </a:p>
          <a:p>
            <a:pPr marL="457200" indent="-457200">
              <a:buFont typeface="Arial" panose="020F0302020204030204"/>
              <a:buChar char="•"/>
            </a:pPr>
            <a:endParaRPr lang="en-US" sz="2200" dirty="0">
              <a:latin typeface="Lato"/>
              <a:ea typeface="Lato"/>
              <a:cs typeface="Lato"/>
            </a:endParaRPr>
          </a:p>
          <a:p>
            <a:pPr marL="914400" lvl="1" indent="-457200">
              <a:buFont typeface="Arial" panose="020F0302020204030204"/>
              <a:buChar char="•"/>
            </a:pPr>
            <a:r>
              <a:rPr lang="en-US" sz="1900" dirty="0">
                <a:latin typeface="Lato"/>
                <a:ea typeface="Lato"/>
                <a:cs typeface="Lato"/>
              </a:rPr>
              <a:t>Data current as of October 22</a:t>
            </a:r>
            <a:r>
              <a:rPr lang="en-US" sz="1900" baseline="30000" dirty="0">
                <a:latin typeface="Lato"/>
                <a:ea typeface="Lato"/>
                <a:cs typeface="Lato"/>
              </a:rPr>
              <a:t>nd</a:t>
            </a:r>
            <a:r>
              <a:rPr lang="en-US" sz="1900" dirty="0">
                <a:latin typeface="Lato"/>
                <a:ea typeface="Lato"/>
                <a:cs typeface="Lato"/>
              </a:rPr>
              <a:t>, 2024</a:t>
            </a:r>
          </a:p>
          <a:p>
            <a:pPr marL="457200" indent="-457200">
              <a:buFont typeface="Arial" panose="020F0302020204030204"/>
              <a:buChar char="•"/>
            </a:pPr>
            <a:endParaRPr lang="en-US" sz="2200" dirty="0">
              <a:latin typeface="Lato"/>
              <a:ea typeface="Lato"/>
              <a:cs typeface="Lato"/>
            </a:endParaRPr>
          </a:p>
          <a:p>
            <a:pPr marL="457200" indent="-457200">
              <a:buFont typeface="Arial" panose="020F0302020204030204"/>
              <a:buChar char="•"/>
            </a:pPr>
            <a:r>
              <a:rPr lang="en-US" sz="2200" dirty="0">
                <a:latin typeface="Lato"/>
                <a:ea typeface="Lato"/>
                <a:cs typeface="Lato"/>
              </a:rPr>
              <a:t>A total of 36 sites submitted partially-completed or fully-completed survey responses</a:t>
            </a:r>
            <a:endParaRPr lang="en-US" sz="2200" dirty="0"/>
          </a:p>
          <a:p>
            <a:pPr marL="457200" indent="-457200">
              <a:buFont typeface="Arial" panose="020F0302020204030204"/>
              <a:buChar char="•"/>
            </a:pPr>
            <a:endParaRPr lang="en-US" sz="900" dirty="0">
              <a:latin typeface="Lato"/>
              <a:ea typeface="Lato"/>
              <a:cs typeface="Lato"/>
            </a:endParaRPr>
          </a:p>
          <a:p>
            <a:pPr marL="457200" indent="-457200">
              <a:buFont typeface="Arial" panose="020F0302020204030204"/>
              <a:buChar char="•"/>
            </a:pPr>
            <a:r>
              <a:rPr lang="en-US" sz="2200" dirty="0">
                <a:latin typeface="Lato"/>
                <a:ea typeface="Lato"/>
                <a:cs typeface="Lato"/>
              </a:rPr>
              <a:t>Based on the data submitted from these 36 sites, in the past year:</a:t>
            </a:r>
            <a:endParaRPr lang="en-US" sz="2200" dirty="0"/>
          </a:p>
          <a:p>
            <a:pPr marL="0" indent="0">
              <a:buNone/>
            </a:pPr>
            <a:endParaRPr lang="en-US" sz="2200" dirty="0">
              <a:latin typeface="Lato"/>
              <a:ea typeface="Lato"/>
              <a:cs typeface="Lato"/>
            </a:endParaRPr>
          </a:p>
          <a:p>
            <a:pPr marL="914400" lvl="1">
              <a:buFont typeface="Arial" panose="020F0302020204030204"/>
              <a:buChar char="•"/>
            </a:pPr>
            <a:r>
              <a:rPr lang="en-US" sz="1900" dirty="0">
                <a:latin typeface="Lato"/>
                <a:ea typeface="Lato"/>
                <a:cs typeface="Lato"/>
              </a:rPr>
              <a:t>Volunteer caregiving organizations served at least 62 counties across 20 states</a:t>
            </a:r>
          </a:p>
          <a:p>
            <a:pPr marL="914400" lvl="1">
              <a:buFont typeface="Arial" panose="020F0302020204030204"/>
              <a:buChar char="•"/>
            </a:pPr>
            <a:r>
              <a:rPr lang="en-US" sz="1900" dirty="0">
                <a:latin typeface="Lato"/>
                <a:ea typeface="Lato"/>
                <a:cs typeface="Lato"/>
              </a:rPr>
              <a:t>Volunteer caregiving services were provided to at least 35,133 persons</a:t>
            </a:r>
          </a:p>
          <a:p>
            <a:pPr marL="914400" lvl="1">
              <a:buFont typeface="Arial" panose="020F0302020204030204"/>
              <a:buChar char="•"/>
            </a:pPr>
            <a:r>
              <a:rPr lang="en-US" sz="1900" dirty="0">
                <a:latin typeface="Lato"/>
                <a:ea typeface="Lato"/>
                <a:cs typeface="Lato"/>
              </a:rPr>
              <a:t>Volunteers contributed at least 286,089 hours of service</a:t>
            </a:r>
          </a:p>
          <a:p>
            <a:pPr marL="1371600" lvl="2">
              <a:buFont typeface="Arial" panose="020F0302020204030204"/>
              <a:buChar char="•"/>
            </a:pPr>
            <a:r>
              <a:rPr lang="en-US" sz="1700" dirty="0">
                <a:latin typeface="Lato"/>
                <a:ea typeface="Lato"/>
                <a:cs typeface="Lato"/>
              </a:rPr>
              <a:t>This service translates to over $4,700,000 in unpaid volunteer care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10D48A1-3943-1B19-CD87-137F46A6D292}"/>
              </a:ext>
            </a:extLst>
          </p:cNvPr>
          <p:cNvSpPr txBox="1"/>
          <p:nvPr/>
        </p:nvSpPr>
        <p:spPr>
          <a:xfrm>
            <a:off x="3067557" y="5661967"/>
            <a:ext cx="8286243" cy="461665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pPr algn="r"/>
            <a:r>
              <a:rPr lang="en-US" sz="1200" dirty="0">
                <a:latin typeface="Lato"/>
                <a:ea typeface="Lato"/>
                <a:cs typeface="Lato"/>
              </a:rPr>
              <a:t>Reinhard, S.C., &amp; Houser, A. (2023). </a:t>
            </a:r>
            <a:r>
              <a:rPr lang="en-US" sz="1200" i="1" dirty="0">
                <a:latin typeface="Lato"/>
                <a:ea typeface="Lato"/>
                <a:cs typeface="Lato"/>
              </a:rPr>
              <a:t>Valuing the invaluable 2023 update Strengthening supports for family caregivers</a:t>
            </a:r>
            <a:r>
              <a:rPr lang="en-US" sz="1200" dirty="0">
                <a:latin typeface="Lato"/>
                <a:ea typeface="Lato"/>
                <a:cs typeface="Lato"/>
              </a:rPr>
              <a:t>. AARP.</a:t>
            </a:r>
            <a:endParaRPr lang="en-US" sz="1200" i="1" dirty="0">
              <a:latin typeface="Lato"/>
              <a:ea typeface="Lato"/>
              <a:cs typeface="Lato"/>
            </a:endParaRPr>
          </a:p>
          <a:p>
            <a:pPr algn="r"/>
            <a:r>
              <a:rPr lang="en-US" sz="1200" dirty="0">
                <a:ea typeface="+mn-lt"/>
                <a:cs typeface="+mn-lt"/>
              </a:rPr>
              <a:t>https://www.aarp.org/pri/topics/ltss/family-caregiving/valuing-the-invaluable-2015-update/</a:t>
            </a:r>
            <a:endParaRPr lang="en-US" sz="1200" i="1" dirty="0">
              <a:latin typeface="Lato"/>
              <a:ea typeface="Lato"/>
              <a:cs typeface="Lato"/>
            </a:endParaRPr>
          </a:p>
        </p:txBody>
      </p:sp>
    </p:spTree>
    <p:extLst>
      <p:ext uri="{BB962C8B-B14F-4D97-AF65-F5344CB8AC3E}">
        <p14:creationId xmlns:p14="http://schemas.microsoft.com/office/powerpoint/2010/main" val="525233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79D240-BAB4-2C81-D72E-EDDB626116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175"/>
            <a:ext cx="10515600" cy="1325563"/>
          </a:xfrm>
        </p:spPr>
        <p:txBody>
          <a:bodyPr/>
          <a:lstStyle/>
          <a:p>
            <a:pPr algn="ctr"/>
            <a:r>
              <a:rPr lang="en-US" cap="sm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ato Black"/>
                <a:ea typeface="Lato Black"/>
                <a:cs typeface="Lato Black"/>
              </a:rPr>
              <a:t>NVCN Counties Served</a:t>
            </a:r>
            <a:endParaRPr lang="en-US" dirty="0"/>
          </a:p>
        </p:txBody>
      </p:sp>
      <p:pic>
        <p:nvPicPr>
          <p:cNvPr id="5" name="Content Placeholder 5" descr="A map of the united states&#10;&#10;Description automatically generated">
            <a:extLst>
              <a:ext uri="{FF2B5EF4-FFF2-40B4-BE49-F238E27FC236}">
                <a16:creationId xmlns:a16="http://schemas.microsoft.com/office/drawing/2014/main" id="{28278ECC-0266-B96E-8B41-6776C3473A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1357" y="1010591"/>
            <a:ext cx="7669284" cy="4633560"/>
          </a:xfrm>
          <a:prstGeom prst="rect">
            <a:avLst/>
          </a:prstGeom>
          <a:ln w="57150">
            <a:solidFill>
              <a:srgbClr val="29628F"/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6D034F0-AF14-BECC-FE30-2C6903B1442D}"/>
              </a:ext>
            </a:extLst>
          </p:cNvPr>
          <p:cNvSpPr txBox="1"/>
          <p:nvPr/>
        </p:nvSpPr>
        <p:spPr>
          <a:xfrm>
            <a:off x="3822571" y="5763491"/>
            <a:ext cx="7531229" cy="276999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pPr algn="r"/>
            <a:r>
              <a:rPr lang="en-US" sz="1200" i="1" dirty="0">
                <a:latin typeface="Lato"/>
                <a:ea typeface="Lato"/>
                <a:cs typeface="Lato"/>
              </a:rPr>
              <a:t>Note</a:t>
            </a:r>
            <a:r>
              <a:rPr lang="en-US" sz="1200" dirty="0">
                <a:latin typeface="Lato"/>
                <a:ea typeface="Lato"/>
                <a:cs typeface="Lato"/>
              </a:rPr>
              <a:t>: Plot based on data collected through the NVCN annual report survey data current as of Oct. 22, 2024.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48889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79D240-BAB4-2C81-D72E-EDDB626116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cap="sm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ato Black"/>
                <a:ea typeface="Lato Black"/>
                <a:cs typeface="Lato Black"/>
              </a:rPr>
              <a:t>NVCN Data Snapshot (</a:t>
            </a:r>
            <a:r>
              <a:rPr lang="en-US" i="1" cap="sm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ato Black"/>
                <a:ea typeface="Lato Black"/>
                <a:cs typeface="Lato Black"/>
              </a:rPr>
              <a:t>Phase I</a:t>
            </a:r>
            <a:r>
              <a:rPr lang="en-US" cap="sm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ato Black"/>
                <a:ea typeface="Lato Black"/>
                <a:cs typeface="Lato Black"/>
              </a:rPr>
              <a:t> Review)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F67CD0-8D61-B949-DB85-62F25388AB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3836343"/>
          </a:xfrm>
        </p:spPr>
        <p:txBody>
          <a:bodyPr vert="horz" lIns="91440" tIns="45720" rIns="91440" bIns="45720" rtlCol="0" anchor="t">
            <a:normAutofit fontScale="92500" lnSpcReduction="20000"/>
          </a:bodyPr>
          <a:lstStyle/>
          <a:p>
            <a:pPr marL="457200" indent="-457200">
              <a:buFont typeface="Arial" panose="020F0302020204030204"/>
              <a:buChar char="•"/>
            </a:pPr>
            <a:r>
              <a:rPr lang="en-US" sz="2200" dirty="0">
                <a:latin typeface="Lato"/>
                <a:ea typeface="Lato"/>
                <a:cs typeface="Lato"/>
              </a:rPr>
              <a:t>Staff profile across 36 responding sites:</a:t>
            </a:r>
          </a:p>
          <a:p>
            <a:pPr marL="457200" indent="-457200">
              <a:buFont typeface="Arial" panose="020F0302020204030204"/>
              <a:buChar char="•"/>
            </a:pPr>
            <a:endParaRPr lang="en-US" sz="1000" dirty="0">
              <a:latin typeface="Lato"/>
              <a:ea typeface="Lato"/>
              <a:cs typeface="Lato"/>
            </a:endParaRPr>
          </a:p>
          <a:p>
            <a:pPr marL="914400" lvl="1" indent="-457200">
              <a:buFont typeface="Arial" panose="020F0302020204030204"/>
              <a:buChar char="•"/>
            </a:pPr>
            <a:r>
              <a:rPr lang="en-US" sz="1900" dirty="0">
                <a:latin typeface="Lato"/>
                <a:ea typeface="Lato"/>
                <a:cs typeface="Lato"/>
              </a:rPr>
              <a:t>Full-time staff: 124 (~3.5 per site)</a:t>
            </a:r>
          </a:p>
          <a:p>
            <a:pPr marL="914400" lvl="1" indent="-457200">
              <a:buFont typeface="Arial" panose="020F0302020204030204"/>
              <a:buChar char="•"/>
            </a:pPr>
            <a:r>
              <a:rPr lang="en-US" sz="1900" dirty="0">
                <a:latin typeface="Lato"/>
                <a:ea typeface="Lato"/>
                <a:cs typeface="Lato"/>
              </a:rPr>
              <a:t>Part-time staff: 119 (~3.4 per site)</a:t>
            </a:r>
          </a:p>
          <a:p>
            <a:pPr marL="914400" lvl="1" indent="-457200">
              <a:buFont typeface="Arial" panose="020F0302020204030204"/>
              <a:buChar char="•"/>
            </a:pPr>
            <a:r>
              <a:rPr lang="en-US" sz="1900" dirty="0">
                <a:latin typeface="Lato"/>
                <a:ea typeface="Lato"/>
                <a:cs typeface="Lato"/>
              </a:rPr>
              <a:t>Unpaid interns: 16 (~0.5 per site)</a:t>
            </a:r>
          </a:p>
          <a:p>
            <a:pPr marL="914400" lvl="1" indent="-457200">
              <a:buFont typeface="Arial" panose="020F0302020204030204"/>
              <a:buChar char="•"/>
            </a:pPr>
            <a:r>
              <a:rPr lang="en-US" sz="1900" dirty="0">
                <a:latin typeface="Lato"/>
                <a:ea typeface="Lato"/>
                <a:cs typeface="Lato"/>
              </a:rPr>
              <a:t>Unpaid </a:t>
            </a:r>
            <a:r>
              <a:rPr lang="en-US" sz="1900" i="1" dirty="0">
                <a:latin typeface="Lato"/>
                <a:ea typeface="Lato"/>
                <a:cs typeface="Lato"/>
              </a:rPr>
              <a:t>office</a:t>
            </a:r>
            <a:r>
              <a:rPr lang="en-US" sz="1900" dirty="0">
                <a:latin typeface="Lato"/>
                <a:ea typeface="Lato"/>
                <a:cs typeface="Lato"/>
              </a:rPr>
              <a:t> volunteers: 386 (~11.0 per site)</a:t>
            </a:r>
          </a:p>
          <a:p>
            <a:pPr marL="457200" indent="-457200">
              <a:buFont typeface="Arial" panose="020F0302020204030204"/>
              <a:buChar char="•"/>
            </a:pPr>
            <a:endParaRPr lang="en-US" sz="1000" dirty="0">
              <a:latin typeface="Lato"/>
              <a:ea typeface="Lato"/>
              <a:cs typeface="Lato"/>
            </a:endParaRPr>
          </a:p>
          <a:p>
            <a:pPr marL="457200" indent="-457200">
              <a:buFont typeface="Arial" panose="020F0302020204030204"/>
              <a:buChar char="•"/>
            </a:pPr>
            <a:r>
              <a:rPr lang="en-US" sz="2200" dirty="0">
                <a:latin typeface="Lato"/>
                <a:ea typeface="Lato"/>
                <a:cs typeface="Lato"/>
              </a:rPr>
              <a:t>Average site budget per year: $381,862.85</a:t>
            </a:r>
          </a:p>
          <a:p>
            <a:pPr marL="457200" indent="-457200">
              <a:buFont typeface="Arial" panose="020F0302020204030204"/>
              <a:buChar char="•"/>
            </a:pPr>
            <a:endParaRPr lang="en-US" sz="900" dirty="0">
              <a:latin typeface="Lato"/>
              <a:ea typeface="Lato"/>
              <a:cs typeface="Lato"/>
            </a:endParaRPr>
          </a:p>
          <a:p>
            <a:pPr marL="457200" indent="-457200">
              <a:buFont typeface="Arial" panose="020F0302020204030204"/>
              <a:buChar char="•"/>
            </a:pPr>
            <a:r>
              <a:rPr lang="en-US" sz="2200" dirty="0">
                <a:latin typeface="Lato"/>
                <a:ea typeface="Lato"/>
                <a:cs typeface="Lato"/>
              </a:rPr>
              <a:t>Total number of volunteers: 7,310 (~208.9 per site)</a:t>
            </a:r>
          </a:p>
          <a:p>
            <a:pPr marL="457200" indent="-457200">
              <a:buFont typeface="Arial" panose="020F0302020204030204"/>
              <a:buChar char="•"/>
            </a:pPr>
            <a:endParaRPr lang="en-US" sz="900" dirty="0">
              <a:latin typeface="Lato"/>
              <a:ea typeface="Lato"/>
              <a:cs typeface="Lato"/>
            </a:endParaRPr>
          </a:p>
          <a:p>
            <a:pPr marL="914400" lvl="1" indent="-457200">
              <a:buFont typeface="Arial" panose="020F0302020204030204"/>
              <a:buChar char="•"/>
            </a:pPr>
            <a:r>
              <a:rPr lang="en-US" sz="1900" dirty="0">
                <a:latin typeface="Lato"/>
                <a:ea typeface="Lato"/>
                <a:cs typeface="Lato"/>
              </a:rPr>
              <a:t>On average, volunteers are contributing approximately 39 hours of service (translating to nearly $650 of unpaid labor per volunteer in the last year)</a:t>
            </a:r>
          </a:p>
          <a:p>
            <a:pPr marL="914400" lvl="1" indent="-457200">
              <a:buFont typeface="Arial" panose="020F0302020204030204"/>
              <a:buChar char="•"/>
            </a:pPr>
            <a:r>
              <a:rPr lang="en-US" sz="1900" dirty="0">
                <a:latin typeface="Lato"/>
                <a:ea typeface="Lato"/>
                <a:cs typeface="Lato"/>
              </a:rPr>
              <a:t>Volunteer mileage: 705,561 miles across 246,745 trips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014469-048B-DF6F-885D-FD7829AB557B}"/>
              </a:ext>
            </a:extLst>
          </p:cNvPr>
          <p:cNvSpPr txBox="1"/>
          <p:nvPr/>
        </p:nvSpPr>
        <p:spPr>
          <a:xfrm>
            <a:off x="3067557" y="5661967"/>
            <a:ext cx="8286243" cy="461665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pPr algn="r"/>
            <a:r>
              <a:rPr lang="en-US" sz="1200" dirty="0">
                <a:latin typeface="Lato"/>
                <a:ea typeface="Lato"/>
                <a:cs typeface="Lato"/>
              </a:rPr>
              <a:t>Reinhard, S.C., &amp; Houser, A. (2023). </a:t>
            </a:r>
            <a:r>
              <a:rPr lang="en-US" sz="1200" i="1" dirty="0">
                <a:latin typeface="Lato"/>
                <a:ea typeface="Lato"/>
                <a:cs typeface="Lato"/>
              </a:rPr>
              <a:t>Valuing the invaluable 2023 update Strengthening supports for family caregivers</a:t>
            </a:r>
            <a:r>
              <a:rPr lang="en-US" sz="1200" dirty="0">
                <a:latin typeface="Lato"/>
                <a:ea typeface="Lato"/>
                <a:cs typeface="Lato"/>
              </a:rPr>
              <a:t>. AARP.</a:t>
            </a:r>
            <a:endParaRPr lang="en-US" sz="1200" i="1" dirty="0">
              <a:latin typeface="Lato"/>
              <a:ea typeface="Lato"/>
              <a:cs typeface="Lato"/>
            </a:endParaRPr>
          </a:p>
          <a:p>
            <a:pPr algn="r"/>
            <a:r>
              <a:rPr lang="en-US" sz="1200" dirty="0">
                <a:ea typeface="+mn-lt"/>
                <a:cs typeface="+mn-lt"/>
              </a:rPr>
              <a:t>https://www.aarp.org/pri/topics/ltss/family-caregiving/valuing-the-invaluable-2015-update/</a:t>
            </a:r>
            <a:endParaRPr lang="en-US" sz="1200" i="1" dirty="0">
              <a:latin typeface="Lato"/>
              <a:ea typeface="Lato"/>
              <a:cs typeface="Lato"/>
            </a:endParaRPr>
          </a:p>
        </p:txBody>
      </p:sp>
    </p:spTree>
    <p:extLst>
      <p:ext uri="{BB962C8B-B14F-4D97-AF65-F5344CB8AC3E}">
        <p14:creationId xmlns:p14="http://schemas.microsoft.com/office/powerpoint/2010/main" val="814043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79D240-BAB4-2C81-D72E-EDDB626116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cap="sm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Next Steps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F67CD0-8D61-B949-DB85-62F25388ABF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7165622" cy="4351338"/>
          </a:xfrm>
        </p:spPr>
        <p:txBody>
          <a:bodyPr>
            <a:normAutofit/>
          </a:bodyPr>
          <a:lstStyle/>
          <a:p>
            <a:r>
              <a:rPr lang="en-US" sz="2000" dirty="0"/>
              <a:t>To best position the NVCN and volunteer caregiving organizations to receive needed and deserved support, data is needed which underscores the value and challenges in offering these services across the country</a:t>
            </a:r>
          </a:p>
          <a:p>
            <a:endParaRPr lang="en-US" sz="2000" dirty="0"/>
          </a:p>
          <a:p>
            <a:r>
              <a:rPr lang="en-US" sz="2000" dirty="0"/>
              <a:t>Where does the </a:t>
            </a:r>
            <a:r>
              <a:rPr lang="en-US" sz="2000" i="1" dirty="0"/>
              <a:t>State of Volunteer Caregiving</a:t>
            </a:r>
            <a:r>
              <a:rPr lang="en-US" sz="2000" dirty="0"/>
              <a:t> Project go from here?</a:t>
            </a:r>
          </a:p>
          <a:p>
            <a:endParaRPr lang="en-US" sz="2000" dirty="0"/>
          </a:p>
          <a:p>
            <a:pPr marL="800100" lvl="1" indent="-342900">
              <a:buFont typeface="+mj-lt"/>
              <a:buAutoNum type="arabicParenR"/>
            </a:pPr>
            <a:r>
              <a:rPr lang="en-US" sz="1800" dirty="0"/>
              <a:t>Continuation of data collection across member sites through the NVCN portal to get a more detailed, robust picture of operations</a:t>
            </a:r>
          </a:p>
          <a:p>
            <a:pPr lvl="2"/>
            <a:r>
              <a:rPr lang="en-US" sz="1600" dirty="0"/>
              <a:t>Possible amendments to survey instrument could motivate increased participation and survey completion</a:t>
            </a:r>
          </a:p>
          <a:p>
            <a:pPr marL="800100" lvl="1" indent="-342900">
              <a:buFont typeface="+mj-lt"/>
              <a:buAutoNum type="arabicParenR"/>
            </a:pPr>
            <a:r>
              <a:rPr lang="en-US" sz="1800" dirty="0"/>
              <a:t>Seek external grant support to launch </a:t>
            </a:r>
            <a:r>
              <a:rPr lang="en-US" sz="1800" i="1" dirty="0"/>
              <a:t>Phase II</a:t>
            </a:r>
            <a:r>
              <a:rPr lang="en-US" sz="1800" dirty="0"/>
              <a:t> and </a:t>
            </a:r>
            <a:r>
              <a:rPr lang="en-US" sz="1800" i="1" dirty="0"/>
              <a:t>Phase III</a:t>
            </a:r>
            <a:endParaRPr lang="en-US" sz="1800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5A75DD77-AC9C-0E55-AA77-308CD29D75D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1867" y="1825625"/>
            <a:ext cx="3191933" cy="4130737"/>
          </a:xfrm>
          <a:ln w="57150">
            <a:solidFill>
              <a:srgbClr val="29628F"/>
            </a:solidFill>
          </a:ln>
        </p:spPr>
      </p:pic>
    </p:spTree>
    <p:extLst>
      <p:ext uri="{BB962C8B-B14F-4D97-AF65-F5344CB8AC3E}">
        <p14:creationId xmlns:p14="http://schemas.microsoft.com/office/powerpoint/2010/main" val="1614287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79D240-BAB4-2C81-D72E-EDDB626116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cap="sm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Academic Collaborations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F67CD0-8D61-B949-DB85-62F25388ABF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652911" cy="4351338"/>
          </a:xfrm>
        </p:spPr>
        <p:txBody>
          <a:bodyPr>
            <a:normAutofit lnSpcReduction="10000"/>
          </a:bodyPr>
          <a:lstStyle/>
          <a:p>
            <a:r>
              <a:rPr lang="en-US" sz="2000" dirty="0"/>
              <a:t>While community-based organizations (e.g., volunteer caregiving nonprofits) can engage in their own research and development projects to enhance their services, many lack the capacity to complete such work</a:t>
            </a:r>
          </a:p>
          <a:p>
            <a:endParaRPr lang="en-US" sz="2000" dirty="0"/>
          </a:p>
          <a:p>
            <a:pPr lvl="1"/>
            <a:r>
              <a:rPr lang="en-US" sz="1800" dirty="0"/>
              <a:t>Staff may lack the knowledge or skills necessary to complete such projects, and sites may lack the time, energy, and funding to see these projects through to completion</a:t>
            </a:r>
          </a:p>
          <a:p>
            <a:pPr lvl="1"/>
            <a:endParaRPr lang="en-US" sz="1800" dirty="0"/>
          </a:p>
          <a:p>
            <a:r>
              <a:rPr lang="en-US" sz="2000" dirty="0"/>
              <a:t>Partnering with academic institutions (e.g., colleges/universities) provides an avenue to pursue these projects while also enhancing educational outcomes of community members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7BCD6713-0759-5C4E-535D-E7415A3919A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692403" y="2343173"/>
            <a:ext cx="4661397" cy="3114660"/>
          </a:xfrm>
          <a:ln w="57150">
            <a:solidFill>
              <a:srgbClr val="29628F"/>
            </a:solidFill>
          </a:ln>
        </p:spPr>
      </p:pic>
    </p:spTree>
    <p:extLst>
      <p:ext uri="{BB962C8B-B14F-4D97-AF65-F5344CB8AC3E}">
        <p14:creationId xmlns:p14="http://schemas.microsoft.com/office/powerpoint/2010/main" val="2000665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79D240-BAB4-2C81-D72E-EDDB626116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cap="sm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High-Impact Educational Practices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F67CD0-8D61-B949-DB85-62F25388AB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High-impact educational practices (HIPs) include activities that show evidence of significant educational benefits to students and generally:</a:t>
            </a:r>
          </a:p>
          <a:p>
            <a:endParaRPr lang="en-US" sz="20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800" dirty="0"/>
              <a:t>Demand students devote considerable time and effort to purposeful tasks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800" dirty="0"/>
              <a:t>Foster interactions on substantive matters over extended periods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800" dirty="0"/>
              <a:t>Increase the likelihood students will collaborate with others across diverse backgrounds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800" dirty="0"/>
              <a:t>Provide frequent meaningful feedback on performance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800" dirty="0"/>
              <a:t>Afford opportunities to apply knowledge and skills to real-world situations</a:t>
            </a:r>
            <a:endParaRPr lang="en-US" sz="2000" dirty="0"/>
          </a:p>
          <a:p>
            <a:pPr marL="342900" indent="-342900">
              <a:buFont typeface="+mj-lt"/>
              <a:buAutoNum type="arabicParenR"/>
            </a:pPr>
            <a:endParaRPr lang="en-US" sz="2000" dirty="0"/>
          </a:p>
          <a:p>
            <a:r>
              <a:rPr lang="en-US" sz="2000" dirty="0"/>
              <a:t>HIPs take many forms (e.g., Capstone courses) and are dependent on learner needs/preferences and institutional priorities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9C75B46-1E52-429A-4CB5-DBD534E26E30}"/>
              </a:ext>
            </a:extLst>
          </p:cNvPr>
          <p:cNvSpPr txBox="1"/>
          <p:nvPr/>
        </p:nvSpPr>
        <p:spPr>
          <a:xfrm>
            <a:off x="3277550" y="5763491"/>
            <a:ext cx="807625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Kuh</a:t>
            </a:r>
            <a:r>
              <a:rPr lang="en-US" sz="12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G. (2008). </a:t>
            </a:r>
            <a:r>
              <a:rPr lang="en-US" sz="1200" i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High-impact educational practices: What they are, who has access to them, and why they matter</a:t>
            </a:r>
            <a:r>
              <a:rPr lang="en-US" sz="12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 AAC&amp;U.</a:t>
            </a:r>
          </a:p>
        </p:txBody>
      </p:sp>
    </p:spTree>
    <p:extLst>
      <p:ext uri="{BB962C8B-B14F-4D97-AF65-F5344CB8AC3E}">
        <p14:creationId xmlns:p14="http://schemas.microsoft.com/office/powerpoint/2010/main" val="16582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3DD2E6-4121-AEE6-ADEE-4D3B30D5878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anchor="ctr"/>
          <a:lstStyle/>
          <a:p>
            <a:pPr algn="ctr"/>
            <a:r>
              <a:rPr lang="en-US" dirty="0"/>
              <a:t>Benefits to Students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2782A9A-6CF7-1133-4B4F-434A1FC04CCD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sz="1800" b="0" dirty="0"/>
              <a:t>Increases learning and persistence in education by connecting students with community issues</a:t>
            </a:r>
          </a:p>
          <a:p>
            <a:pPr marL="0" indent="0">
              <a:buNone/>
            </a:pPr>
            <a:endParaRPr lang="en-US" sz="800" b="0" dirty="0"/>
          </a:p>
          <a:p>
            <a:r>
              <a:rPr lang="en-US" sz="1800" b="0" dirty="0"/>
              <a:t>Affords opportunity to grapple with abstract and technical concepts in real-world settings</a:t>
            </a:r>
          </a:p>
          <a:p>
            <a:pPr marL="0" indent="0">
              <a:buNone/>
            </a:pPr>
            <a:endParaRPr lang="en-US" sz="800" b="0" dirty="0"/>
          </a:p>
          <a:p>
            <a:r>
              <a:rPr lang="en-US" sz="1800" b="0" dirty="0"/>
              <a:t>Provides an avenue to develop professional and academic skills</a:t>
            </a:r>
          </a:p>
          <a:p>
            <a:pPr marL="0" indent="0">
              <a:buNone/>
            </a:pPr>
            <a:endParaRPr lang="en-US" sz="800" b="0" dirty="0"/>
          </a:p>
          <a:p>
            <a:r>
              <a:rPr lang="en-US" sz="1800" b="0" dirty="0"/>
              <a:t>Illustrates to students how their education can be used as a tool for social change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6236969-45BC-50D0-D3F7-7AFAE6533DF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 anchor="ctr"/>
          <a:lstStyle/>
          <a:p>
            <a:pPr algn="ctr"/>
            <a:r>
              <a:rPr lang="en-US" dirty="0"/>
              <a:t>Benefits to Community Partner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78E0415-BA2F-5D4E-ED79-5240075B3714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r>
              <a:rPr lang="en-US" sz="1800" b="0" dirty="0"/>
              <a:t>Enhances the capacity of an organization to start/complete a project through the work and expertise of students</a:t>
            </a:r>
          </a:p>
          <a:p>
            <a:pPr marL="0" indent="0">
              <a:buNone/>
            </a:pPr>
            <a:endParaRPr lang="en-US" sz="800" b="0" dirty="0"/>
          </a:p>
          <a:p>
            <a:r>
              <a:rPr lang="en-US" sz="1800" b="0" dirty="0"/>
              <a:t>Provides valuable insight into the impacts of an organization in the community and ways to improve outreach or services</a:t>
            </a:r>
          </a:p>
          <a:p>
            <a:pPr marL="0" indent="0">
              <a:buNone/>
            </a:pPr>
            <a:endParaRPr lang="en-US" sz="800" b="0" dirty="0"/>
          </a:p>
          <a:p>
            <a:r>
              <a:rPr lang="en-US" sz="1800" b="0" dirty="0"/>
              <a:t>Provides avenues for more robust relationships with other academic stakeholders and community partners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6B6B5DE-64BD-FCC4-821C-D758F795AB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cap="sm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Capstone Project Partnerships</a:t>
            </a:r>
          </a:p>
        </p:txBody>
      </p:sp>
    </p:spTree>
    <p:extLst>
      <p:ext uri="{BB962C8B-B14F-4D97-AF65-F5344CB8AC3E}">
        <p14:creationId xmlns:p14="http://schemas.microsoft.com/office/powerpoint/2010/main" val="4024629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  <p:bldP spid="5" grpId="0" build="p"/>
      <p:bldP spid="6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FF4AF2-25E5-089F-937A-08836445892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6421582" cy="4351338"/>
          </a:xfrm>
        </p:spPr>
        <p:txBody>
          <a:bodyPr>
            <a:normAutofit/>
          </a:bodyPr>
          <a:lstStyle/>
          <a:p>
            <a:r>
              <a:rPr lang="en-US" sz="2000" dirty="0"/>
              <a:t>Across multiple Health Science Capstone courses, CSUCI students engaged in several projects in collaboration with Ventura County-based </a:t>
            </a:r>
            <a:r>
              <a:rPr lang="en-US" sz="2000" i="1" dirty="0"/>
              <a:t>Caregivers</a:t>
            </a:r>
          </a:p>
          <a:p>
            <a:endParaRPr lang="en-US" sz="2000" i="1" dirty="0"/>
          </a:p>
          <a:p>
            <a:r>
              <a:rPr lang="en-US" sz="2000" dirty="0"/>
              <a:t>Each Capstone course met in-person once per week (3 hours) for 15 weeks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800" dirty="0"/>
              <a:t>Classes consisted of a 60-90 minute lectures followed by 60-90 minutes of project work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800" dirty="0"/>
              <a:t>Students would self-select into teams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800" dirty="0"/>
              <a:t>When possible, </a:t>
            </a:r>
            <a:r>
              <a:rPr lang="en-US" sz="1800" i="1" dirty="0"/>
              <a:t>Caregivers</a:t>
            </a:r>
            <a:r>
              <a:rPr lang="en-US" sz="1800" dirty="0"/>
              <a:t>’ Executive Director (ED) would join the class virtually to provide guidance/tips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800" dirty="0"/>
              <a:t>Students would present their final deliverable virtually to </a:t>
            </a:r>
            <a:r>
              <a:rPr lang="en-US" sz="1800" i="1" dirty="0"/>
              <a:t>Caregivers</a:t>
            </a:r>
            <a:r>
              <a:rPr lang="en-US" sz="1800" dirty="0"/>
              <a:t> on the last day of class and provide a final reflection</a:t>
            </a:r>
          </a:p>
        </p:txBody>
      </p:sp>
      <p:pic>
        <p:nvPicPr>
          <p:cNvPr id="5" name="Picture 2" descr="Image preview">
            <a:extLst>
              <a:ext uri="{FF2B5EF4-FFF2-40B4-BE49-F238E27FC236}">
                <a16:creationId xmlns:a16="http://schemas.microsoft.com/office/drawing/2014/main" id="{DDC4934B-CBEE-877F-94D7-197AB94DD8C9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8370" y="1825625"/>
            <a:ext cx="3725430" cy="3725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7A78914-5720-0312-F923-7E9EC5AFA8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cap="sm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CSUCI Capstone Specifics</a:t>
            </a:r>
          </a:p>
        </p:txBody>
      </p:sp>
    </p:spTree>
    <p:extLst>
      <p:ext uri="{BB962C8B-B14F-4D97-AF65-F5344CB8AC3E}">
        <p14:creationId xmlns:p14="http://schemas.microsoft.com/office/powerpoint/2010/main" val="33785650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47A78914-5720-0312-F923-7E9EC5AFA8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cap="sm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Example #1 (Spring 2022)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B126F55-A769-E8C3-F186-7F184C133F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10512424" cy="823912"/>
          </a:xfrm>
        </p:spPr>
        <p:txBody>
          <a:bodyPr anchor="t"/>
          <a:lstStyle/>
          <a:p>
            <a:pPr algn="ctr"/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Online Governance Training Program for Leaders in Volunteer Caregiving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FF4AF2-25E5-089F-937A-0883644589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588721" cy="3684588"/>
          </a:xfrm>
        </p:spPr>
        <p:txBody>
          <a:bodyPr>
            <a:normAutofit fontScale="92500" lnSpcReduction="10000"/>
          </a:bodyPr>
          <a:lstStyle/>
          <a:p>
            <a:r>
              <a:rPr lang="en-US" sz="2000" dirty="0"/>
              <a:t>Project deliverable</a:t>
            </a:r>
            <a:r>
              <a:rPr lang="en-US" sz="2000" b="0" dirty="0"/>
              <a:t>: 6-module online governance training program to prepare young volunteers in volunteer caregiving organizations to serve in leadership positions</a:t>
            </a:r>
          </a:p>
          <a:p>
            <a:endParaRPr lang="en-US" sz="2000" dirty="0"/>
          </a:p>
          <a:p>
            <a:r>
              <a:rPr lang="en-US" sz="2000" dirty="0"/>
              <a:t>Pre-determined module topics:</a:t>
            </a:r>
          </a:p>
          <a:p>
            <a:pPr marL="800100" lvl="1" indent="-342900">
              <a:buFont typeface="+mj-lt"/>
              <a:buAutoNum type="arabicParenR"/>
            </a:pPr>
            <a:r>
              <a:rPr lang="en-US" sz="1800" dirty="0"/>
              <a:t>Overview of Volunteer Caregiving</a:t>
            </a:r>
          </a:p>
          <a:p>
            <a:pPr marL="800100" lvl="1" indent="-342900">
              <a:buFont typeface="+mj-lt"/>
              <a:buAutoNum type="arabicParenR"/>
            </a:pPr>
            <a:r>
              <a:rPr lang="en-US" sz="1800" dirty="0"/>
              <a:t>Strategic Planning</a:t>
            </a:r>
          </a:p>
          <a:p>
            <a:pPr marL="800100" lvl="1" indent="-342900">
              <a:buFont typeface="+mj-lt"/>
              <a:buAutoNum type="arabicParenR"/>
            </a:pPr>
            <a:r>
              <a:rPr lang="en-US" sz="1800" dirty="0"/>
              <a:t>Financial Oversight</a:t>
            </a:r>
          </a:p>
          <a:p>
            <a:pPr marL="800100" lvl="1" indent="-342900">
              <a:buFont typeface="+mj-lt"/>
              <a:buAutoNum type="arabicParenR"/>
            </a:pPr>
            <a:r>
              <a:rPr lang="en-US" sz="1800" dirty="0"/>
              <a:t>Legal and Ethical Integrity</a:t>
            </a:r>
          </a:p>
          <a:p>
            <a:pPr marL="800100" lvl="1" indent="-342900">
              <a:buFont typeface="+mj-lt"/>
              <a:buAutoNum type="arabicParenR"/>
            </a:pPr>
            <a:r>
              <a:rPr lang="en-US" sz="1800" dirty="0"/>
              <a:t>Human Resources</a:t>
            </a:r>
          </a:p>
          <a:p>
            <a:pPr marL="800100" lvl="1" indent="-342900">
              <a:buFont typeface="+mj-lt"/>
              <a:buAutoNum type="arabicParenR"/>
            </a:pPr>
            <a:r>
              <a:rPr lang="en-US" sz="1800" dirty="0"/>
              <a:t>Serving as a Community Ambassador and Advocate</a:t>
            </a:r>
          </a:p>
        </p:txBody>
      </p:sp>
      <p:pic>
        <p:nvPicPr>
          <p:cNvPr id="4" name="Content Placeholder 6">
            <a:extLst>
              <a:ext uri="{FF2B5EF4-FFF2-40B4-BE49-F238E27FC236}">
                <a16:creationId xmlns:a16="http://schemas.microsoft.com/office/drawing/2014/main" id="{E595666B-DB2D-3D85-BBDF-F7B4A7B3FEC1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9961" y="2505075"/>
            <a:ext cx="4403998" cy="3302665"/>
          </a:xfrm>
          <a:prstGeom prst="rect">
            <a:avLst/>
          </a:prstGeom>
          <a:ln w="57150">
            <a:solidFill>
              <a:srgbClr val="29628F"/>
            </a:solidFill>
          </a:ln>
        </p:spPr>
      </p:pic>
    </p:spTree>
    <p:extLst>
      <p:ext uri="{BB962C8B-B14F-4D97-AF65-F5344CB8AC3E}">
        <p14:creationId xmlns:p14="http://schemas.microsoft.com/office/powerpoint/2010/main" val="16429456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47A78914-5720-0312-F923-7E9EC5AFA8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cap="sm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Example #2 (Fall 2022)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B126F55-A769-E8C3-F186-7F184C133F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10512424" cy="823912"/>
          </a:xfrm>
        </p:spPr>
        <p:txBody>
          <a:bodyPr anchor="t"/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Evaluation of Volunteer Care Recipient and Caregiver Experiences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FF4AF2-25E5-089F-937A-0883644589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7740794" cy="3684588"/>
          </a:xfrm>
        </p:spPr>
        <p:txBody>
          <a:bodyPr>
            <a:normAutofit fontScale="92500" lnSpcReduction="10000"/>
          </a:bodyPr>
          <a:lstStyle/>
          <a:p>
            <a:r>
              <a:rPr lang="en-US" sz="2000" b="1" dirty="0"/>
              <a:t>Project deliverable</a:t>
            </a:r>
            <a:r>
              <a:rPr lang="en-US" sz="2000" b="0" dirty="0"/>
              <a:t>: research report summarizing 4 years of quantitative and qualitative survey data collected from </a:t>
            </a:r>
            <a:r>
              <a:rPr lang="en-US" sz="2000" b="0" i="1" dirty="0"/>
              <a:t>Caregivers</a:t>
            </a:r>
            <a:r>
              <a:rPr lang="en-US" sz="2000" b="0" dirty="0"/>
              <a:t>’ care recipients (</a:t>
            </a:r>
            <a:r>
              <a:rPr lang="en-US" sz="2000" b="0" i="1" dirty="0"/>
              <a:t>N</a:t>
            </a:r>
            <a:r>
              <a:rPr lang="en-US" sz="2000" b="0" dirty="0"/>
              <a:t> = 394) and volunteers (</a:t>
            </a:r>
            <a:r>
              <a:rPr lang="en-US" sz="2000" b="0" i="1" dirty="0"/>
              <a:t>N</a:t>
            </a:r>
            <a:r>
              <a:rPr lang="en-US" sz="2000" b="0" dirty="0"/>
              <a:t> = 47) to assess overall community impact</a:t>
            </a:r>
          </a:p>
          <a:p>
            <a:endParaRPr lang="en-US" sz="1800" dirty="0"/>
          </a:p>
          <a:p>
            <a:r>
              <a:rPr lang="en-US" sz="2000" dirty="0"/>
              <a:t>A team of 4 students continued working on this project in Spring 2023 and:</a:t>
            </a:r>
          </a:p>
          <a:p>
            <a:endParaRPr lang="en-US" sz="2000" dirty="0"/>
          </a:p>
          <a:p>
            <a:pPr marL="800100" lvl="1" indent="-342900">
              <a:buFont typeface="+mj-lt"/>
              <a:buAutoNum type="arabicParenR"/>
            </a:pPr>
            <a:r>
              <a:rPr lang="en-US" sz="1800" dirty="0"/>
              <a:t>Presented their work at the California Council on Gerontology &amp; Geriatrics Spring Showcase</a:t>
            </a:r>
          </a:p>
          <a:p>
            <a:pPr marL="800100" lvl="1" indent="-342900">
              <a:buFont typeface="+mj-lt"/>
              <a:buAutoNum type="arabicParenR"/>
            </a:pPr>
            <a:r>
              <a:rPr lang="en-US" sz="1800" dirty="0"/>
              <a:t>Submitted the manuscript to </a:t>
            </a:r>
            <a:r>
              <a:rPr lang="en-US" sz="1800" i="1" dirty="0"/>
              <a:t>CBR@CSUCI</a:t>
            </a:r>
            <a:r>
              <a:rPr lang="en-US" sz="1800" dirty="0"/>
              <a:t> (in press)</a:t>
            </a:r>
          </a:p>
          <a:p>
            <a:pPr lvl="2"/>
            <a:r>
              <a:rPr lang="en-US" sz="1400" dirty="0"/>
              <a:t>Of note: this project was awarded </a:t>
            </a:r>
            <a:r>
              <a:rPr lang="en-US" sz="1400" i="1" dirty="0"/>
              <a:t>Best Community-Based Research Project</a:t>
            </a:r>
            <a:r>
              <a:rPr lang="en-US" sz="1400" dirty="0"/>
              <a:t> by the CSUCI Center for Community Engagement at the 2024 Celebration of Service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A911DF51-410B-EF0F-CFC6-7C6DA895BE99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8910758" y="2505075"/>
            <a:ext cx="2276830" cy="3433907"/>
          </a:xfrm>
          <a:prstGeom prst="rect">
            <a:avLst/>
          </a:prstGeom>
          <a:ln w="57150">
            <a:solidFill>
              <a:srgbClr val="29628F"/>
            </a:solidFill>
          </a:ln>
        </p:spPr>
      </p:pic>
    </p:spTree>
    <p:extLst>
      <p:ext uri="{BB962C8B-B14F-4D97-AF65-F5344CB8AC3E}">
        <p14:creationId xmlns:p14="http://schemas.microsoft.com/office/powerpoint/2010/main" val="39599041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1DC62250-D6EC-D6B5-4683-8912A3452F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788310"/>
            <a:ext cx="10515600" cy="1301340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US" sz="3600" cap="small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Ronald W. Berkowsky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US" sz="2000" cap="small" dirty="0"/>
              <a:t>Associate Professor of Health Science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US" sz="2000" cap="small" dirty="0"/>
              <a:t>California State University Channel Islands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8CBF2BF7-D404-3725-9963-9020E9B75ADC}"/>
              </a:ext>
            </a:extLst>
          </p:cNvPr>
          <p:cNvPicPr>
            <a:picLocks noGrp="1" noChangeAspect="1"/>
          </p:cNvPicPr>
          <p:nvPr>
            <p:ph sz="half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94310" y="384889"/>
            <a:ext cx="4203380" cy="4203380"/>
          </a:xfrm>
          <a:prstGeom prst="ellipse">
            <a:avLst/>
          </a:prstGeom>
          <a:ln w="57150">
            <a:solidFill>
              <a:srgbClr val="29628F"/>
            </a:solidFill>
          </a:ln>
        </p:spPr>
      </p:pic>
    </p:spTree>
    <p:extLst>
      <p:ext uri="{BB962C8B-B14F-4D97-AF65-F5344CB8AC3E}">
        <p14:creationId xmlns:p14="http://schemas.microsoft.com/office/powerpoint/2010/main" val="3761550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47A78914-5720-0312-F923-7E9EC5AFA8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cap="sm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Example #3 (Spring 2023)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B126F55-A769-E8C3-F186-7F184C133F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10512424" cy="823912"/>
          </a:xfrm>
        </p:spPr>
        <p:txBody>
          <a:bodyPr anchor="t"/>
          <a:lstStyle/>
          <a:p>
            <a:pPr algn="ctr"/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Resources for Meal Preparation/Meal Delivery Volunteer Programs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FF4AF2-25E5-089F-937A-0883644589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053011" cy="3684588"/>
          </a:xfrm>
        </p:spPr>
        <p:txBody>
          <a:bodyPr>
            <a:normAutofit lnSpcReduction="10000"/>
          </a:bodyPr>
          <a:lstStyle/>
          <a:p>
            <a:r>
              <a:rPr lang="en-US" sz="2000" dirty="0"/>
              <a:t>Project deliverable</a:t>
            </a:r>
            <a:r>
              <a:rPr lang="en-US" sz="2000" b="0" dirty="0"/>
              <a:t>:</a:t>
            </a:r>
          </a:p>
          <a:p>
            <a:pPr marL="800100" lvl="1" indent="-342900">
              <a:buFont typeface="+mj-lt"/>
              <a:buAutoNum type="arabicParenR"/>
            </a:pPr>
            <a:endParaRPr lang="en-US" sz="1400" dirty="0"/>
          </a:p>
          <a:p>
            <a:pPr marL="800100" lvl="1" indent="-342900">
              <a:buFont typeface="+mj-lt"/>
              <a:buAutoNum type="arabicParenR"/>
            </a:pPr>
            <a:r>
              <a:rPr lang="en-US" sz="1800" dirty="0"/>
              <a:t>Survey to asses dietary preferences and restrictions for older adults participating in a meal preparation/delivery program administered by </a:t>
            </a:r>
            <a:r>
              <a:rPr lang="en-US" sz="1800" i="1" dirty="0"/>
              <a:t>Caregivers</a:t>
            </a:r>
            <a:r>
              <a:rPr lang="en-US" sz="1800" dirty="0"/>
              <a:t> volunteers</a:t>
            </a:r>
          </a:p>
          <a:p>
            <a:pPr marL="800100" lvl="1" indent="-342900">
              <a:buFont typeface="+mj-lt"/>
              <a:buAutoNum type="arabicParenR"/>
            </a:pPr>
            <a:r>
              <a:rPr lang="en-US" sz="1800" dirty="0"/>
              <a:t>Survey to evaluate satisfaction with meals</a:t>
            </a:r>
          </a:p>
          <a:p>
            <a:pPr marL="800100" lvl="1" indent="-342900">
              <a:buFont typeface="+mj-lt"/>
              <a:buAutoNum type="arabicParenR"/>
            </a:pPr>
            <a:r>
              <a:rPr lang="en-US" sz="1800" dirty="0"/>
              <a:t>Data management system to be used by </a:t>
            </a:r>
            <a:r>
              <a:rPr lang="en-US" sz="1800" i="1" dirty="0"/>
              <a:t>Caregivers</a:t>
            </a:r>
            <a:r>
              <a:rPr lang="en-US" sz="1800" dirty="0"/>
              <a:t> to store survey data</a:t>
            </a:r>
          </a:p>
          <a:p>
            <a:pPr marL="800100" lvl="1" indent="-342900">
              <a:buFont typeface="+mj-lt"/>
              <a:buAutoNum type="arabicParenR"/>
            </a:pPr>
            <a:r>
              <a:rPr lang="en-US" sz="1800" dirty="0"/>
              <a:t>Resource packet containing nutritional information based on diverse dietary profiles of older adults (including sample recipes)</a:t>
            </a:r>
            <a:endParaRPr lang="en-US" sz="1800" b="1" dirty="0"/>
          </a:p>
          <a:p>
            <a:pPr lvl="1"/>
            <a:endParaRPr lang="en-US" sz="1400" dirty="0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39534CF4-CBFA-F45E-15D0-1D2AF4AA9696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6169024" y="2930308"/>
            <a:ext cx="5183188" cy="2834122"/>
          </a:xfrm>
          <a:prstGeom prst="rect">
            <a:avLst/>
          </a:prstGeom>
          <a:ln w="57150">
            <a:solidFill>
              <a:srgbClr val="29628F"/>
            </a:solidFill>
          </a:ln>
        </p:spPr>
      </p:pic>
    </p:spTree>
    <p:extLst>
      <p:ext uri="{BB962C8B-B14F-4D97-AF65-F5344CB8AC3E}">
        <p14:creationId xmlns:p14="http://schemas.microsoft.com/office/powerpoint/2010/main" val="190368385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47A78914-5720-0312-F923-7E9EC5AFA8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cap="sm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ato Black"/>
                <a:ea typeface="Lato Black"/>
                <a:cs typeface="Lato Black"/>
              </a:rPr>
              <a:t>Example #4 (Spring 2024)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B126F55-A769-E8C3-F186-7F184C133F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10512424" cy="823912"/>
          </a:xfrm>
        </p:spPr>
        <p:txBody>
          <a:bodyPr anchor="t"/>
          <a:lstStyle/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ato"/>
                <a:ea typeface="Lato"/>
                <a:cs typeface="Lato"/>
              </a:rPr>
              <a:t>Incorporating Volunteer Caregiving into State-Level MPAs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FF4AF2-25E5-089F-937A-0883644589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7879339" cy="3684588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en-US" sz="2000" b="1" dirty="0">
                <a:latin typeface="Lato"/>
                <a:ea typeface="Lato"/>
                <a:cs typeface="Lato"/>
              </a:rPr>
              <a:t>Project deliverable</a:t>
            </a:r>
            <a:r>
              <a:rPr lang="en-US" sz="2000" b="0" dirty="0">
                <a:latin typeface="Lato"/>
                <a:ea typeface="Lato"/>
                <a:cs typeface="Lato"/>
              </a:rPr>
              <a:t>: literature review and analysis of state-level multisector plans for aging (</a:t>
            </a:r>
            <a:r>
              <a:rPr lang="en-US" sz="2000" b="0" i="1" dirty="0">
                <a:latin typeface="Lato"/>
                <a:ea typeface="Lato"/>
                <a:cs typeface="Lato"/>
              </a:rPr>
              <a:t>N </a:t>
            </a:r>
            <a:r>
              <a:rPr lang="en-US" sz="2000" b="0" dirty="0">
                <a:latin typeface="Lato"/>
                <a:ea typeface="Lato"/>
                <a:cs typeface="Lato"/>
              </a:rPr>
              <a:t>= 8) to identify trends in state priorities related to eldercare and to identify how volunteer caregiving can be </a:t>
            </a:r>
            <a:r>
              <a:rPr lang="en-US" sz="2000" b="0">
                <a:latin typeface="Lato"/>
                <a:ea typeface="Lato"/>
                <a:cs typeface="Lato"/>
              </a:rPr>
              <a:t>incorporated</a:t>
            </a:r>
            <a:r>
              <a:rPr lang="en-US" sz="2000" b="0" dirty="0">
                <a:latin typeface="Lato"/>
                <a:ea typeface="Lato"/>
                <a:cs typeface="Lato"/>
              </a:rPr>
              <a:t> into these plans</a:t>
            </a:r>
          </a:p>
          <a:p>
            <a:endParaRPr lang="en-US" sz="1800" dirty="0"/>
          </a:p>
          <a:p>
            <a:r>
              <a:rPr lang="en-US" sz="2000" dirty="0">
                <a:latin typeface="Lato"/>
                <a:ea typeface="Lato"/>
                <a:cs typeface="Lato"/>
              </a:rPr>
              <a:t>After submitting a draft of a report in May 2024, a team of 2 students continued working to re-format the report into a research </a:t>
            </a:r>
            <a:r>
              <a:rPr lang="en-US" sz="2000">
                <a:latin typeface="Lato"/>
                <a:ea typeface="Lato"/>
                <a:cs typeface="Lato"/>
              </a:rPr>
              <a:t>manuscript for publication in a scholarly journal</a:t>
            </a:r>
            <a:endParaRPr lang="en-US" sz="2000"/>
          </a:p>
          <a:p>
            <a:endParaRPr lang="en-US" sz="2000" dirty="0">
              <a:latin typeface="Lato"/>
              <a:ea typeface="Lato"/>
              <a:cs typeface="Lato"/>
            </a:endParaRPr>
          </a:p>
          <a:p>
            <a:pPr lvl="1">
              <a:buFont typeface="Arial" panose="020F0302020204030204"/>
              <a:buChar char="•"/>
            </a:pPr>
            <a:r>
              <a:rPr lang="en-US" sz="1800" dirty="0">
                <a:latin typeface="Lato"/>
                <a:ea typeface="Lato"/>
                <a:cs typeface="Lato"/>
              </a:rPr>
              <a:t>The revised manuscript was accepted and published online in the journal </a:t>
            </a:r>
            <a:r>
              <a:rPr lang="en-US" sz="1800" i="1" dirty="0">
                <a:latin typeface="Lato"/>
                <a:ea typeface="Lato"/>
                <a:cs typeface="Lato"/>
              </a:rPr>
              <a:t>INQUIRY: The Journal of Health Care Organization, Provision, and Financing</a:t>
            </a:r>
            <a:r>
              <a:rPr lang="en-US" sz="1800" dirty="0">
                <a:latin typeface="Lato"/>
                <a:ea typeface="Lato"/>
                <a:cs typeface="Lato"/>
              </a:rPr>
              <a:t> with the faculty lead and </a:t>
            </a:r>
            <a:r>
              <a:rPr lang="en-US" sz="1800" i="1" dirty="0">
                <a:latin typeface="Lato"/>
                <a:ea typeface="Lato"/>
                <a:cs typeface="Lato"/>
              </a:rPr>
              <a:t>Caregivers</a:t>
            </a:r>
            <a:r>
              <a:rPr lang="en-US" sz="1800" dirty="0">
                <a:latin typeface="Lato"/>
                <a:ea typeface="Lato"/>
                <a:cs typeface="Lato"/>
              </a:rPr>
              <a:t> Executive Director as co-authors</a:t>
            </a:r>
            <a:endParaRPr lang="en-US" sz="1800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CE18B87-6BC3-943B-4ABF-911A13970791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8829485" y="2297257"/>
            <a:ext cx="2520773" cy="3684588"/>
          </a:xfrm>
          <a:ln w="57150">
            <a:solidFill>
              <a:srgbClr val="29628F"/>
            </a:solidFill>
          </a:ln>
        </p:spPr>
      </p:pic>
    </p:spTree>
    <p:extLst>
      <p:ext uri="{BB962C8B-B14F-4D97-AF65-F5344CB8AC3E}">
        <p14:creationId xmlns:p14="http://schemas.microsoft.com/office/powerpoint/2010/main" val="32860828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79D240-BAB4-2C81-D72E-EDDB626116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cap="sm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ato Black"/>
                <a:ea typeface="Lato Black"/>
                <a:cs typeface="Lato Black"/>
              </a:rPr>
              <a:t>Recommendations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F67CD0-8D61-B949-DB85-62F25388AB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en-US" sz="2000" dirty="0">
                <a:latin typeface="Lato"/>
                <a:ea typeface="Lato"/>
                <a:cs typeface="Lato"/>
              </a:rPr>
              <a:t>Based</a:t>
            </a:r>
            <a:r>
              <a:rPr lang="en-US" sz="2000" dirty="0">
                <a:solidFill>
                  <a:srgbClr val="000000"/>
                </a:solidFill>
                <a:latin typeface="Lato"/>
                <a:ea typeface="Lato"/>
                <a:cs typeface="Lato"/>
              </a:rPr>
              <a:t> on student feedback, along with observations provided by </a:t>
            </a:r>
            <a:r>
              <a:rPr lang="en-US" sz="2000" i="1" dirty="0">
                <a:solidFill>
                  <a:srgbClr val="000000"/>
                </a:solidFill>
                <a:latin typeface="Lato"/>
                <a:ea typeface="Lato"/>
                <a:cs typeface="Lato"/>
              </a:rPr>
              <a:t>Caregivers</a:t>
            </a:r>
            <a:r>
              <a:rPr lang="en-US" sz="2000" dirty="0">
                <a:solidFill>
                  <a:srgbClr val="000000"/>
                </a:solidFill>
                <a:latin typeface="Lato"/>
                <a:ea typeface="Lato"/>
                <a:cs typeface="Lato"/>
              </a:rPr>
              <a:t>’ ED and myself, the following recommendations are provided for volunteer caregiving organizations interested in pursuing such collaborations with Capstone courses:</a:t>
            </a:r>
            <a:endParaRPr lang="en-US" sz="2000" dirty="0"/>
          </a:p>
          <a:p>
            <a:endParaRPr lang="en-US" sz="2000" dirty="0"/>
          </a:p>
          <a:p>
            <a:pPr marL="800100" indent="-342900">
              <a:lnSpc>
                <a:spcPct val="80000"/>
              </a:lnSpc>
              <a:buAutoNum type="arabicParenR"/>
            </a:pPr>
            <a:r>
              <a:rPr lang="en-US" sz="1800" b="0" dirty="0">
                <a:solidFill>
                  <a:srgbClr val="000000"/>
                </a:solidFill>
                <a:latin typeface="Lato"/>
                <a:ea typeface="Lato"/>
                <a:cs typeface="Lato"/>
              </a:rPr>
              <a:t>Outline projects (and consider offering a variety to choose from!) and determine applicable deliverables before the start of the semester</a:t>
            </a:r>
          </a:p>
          <a:p>
            <a:pPr marL="800100" indent="-342900">
              <a:lnSpc>
                <a:spcPct val="80000"/>
              </a:lnSpc>
              <a:buAutoNum type="arabicParenR"/>
            </a:pPr>
            <a:r>
              <a:rPr lang="en-US" sz="1800" b="0" dirty="0">
                <a:solidFill>
                  <a:srgbClr val="000000"/>
                </a:solidFill>
                <a:latin typeface="Lato"/>
                <a:ea typeface="Lato"/>
                <a:cs typeface="Lato"/>
              </a:rPr>
              <a:t>Introduce project to the class, allow for student team selection, assign teams, and identify team leaders (when applicable) as early as possible</a:t>
            </a:r>
            <a:endParaRPr lang="en-US" sz="1800" b="0" dirty="0">
              <a:solidFill>
                <a:srgbClr val="000000"/>
              </a:solidFill>
            </a:endParaRPr>
          </a:p>
          <a:p>
            <a:pPr marL="800100" indent="-342900">
              <a:lnSpc>
                <a:spcPct val="80000"/>
              </a:lnSpc>
              <a:buAutoNum type="arabicParenR"/>
            </a:pPr>
            <a:r>
              <a:rPr lang="en-US" sz="1800" b="0" dirty="0">
                <a:solidFill>
                  <a:srgbClr val="000000"/>
                </a:solidFill>
                <a:latin typeface="Lato"/>
                <a:ea typeface="Lato"/>
                <a:cs typeface="Lato"/>
              </a:rPr>
              <a:t>Keep an open communication channel between project stakeholders, instructors, and students</a:t>
            </a:r>
            <a:endParaRPr lang="en-US" sz="1800" b="0" dirty="0">
              <a:solidFill>
                <a:srgbClr val="000000"/>
              </a:solidFill>
            </a:endParaRPr>
          </a:p>
          <a:p>
            <a:pPr marL="800100" indent="-342900">
              <a:lnSpc>
                <a:spcPct val="80000"/>
              </a:lnSpc>
              <a:buAutoNum type="arabicParenR"/>
            </a:pPr>
            <a:r>
              <a:rPr lang="en-US" sz="1800" b="0" dirty="0">
                <a:solidFill>
                  <a:srgbClr val="000000"/>
                </a:solidFill>
                <a:latin typeface="Lato"/>
                <a:ea typeface="Lato"/>
                <a:cs typeface="Lato"/>
              </a:rPr>
              <a:t>Provide resources for students to store essential project components (and motivate their use)</a:t>
            </a:r>
            <a:endParaRPr lang="en-US" sz="1800" b="0" dirty="0">
              <a:solidFill>
                <a:srgbClr val="000000"/>
              </a:solidFill>
              <a:cs typeface="Lato"/>
            </a:endParaRPr>
          </a:p>
          <a:p>
            <a:pPr marL="800100" indent="-342900">
              <a:lnSpc>
                <a:spcPct val="80000"/>
              </a:lnSpc>
              <a:buAutoNum type="arabicParenR"/>
            </a:pPr>
            <a:r>
              <a:rPr lang="en-US" sz="1800" b="0" dirty="0">
                <a:solidFill>
                  <a:srgbClr val="000000"/>
                </a:solidFill>
                <a:latin typeface="Lato"/>
                <a:ea typeface="Lato"/>
                <a:cs typeface="Lato"/>
              </a:rPr>
              <a:t>Build in several semester checks (including peer evaluations) to assure timely project progression</a:t>
            </a:r>
            <a:endParaRPr lang="en-US" sz="1800" b="0" dirty="0">
              <a:solidFill>
                <a:srgbClr val="000000"/>
              </a:solidFill>
              <a:cs typeface="Lato"/>
            </a:endParaRPr>
          </a:p>
          <a:p>
            <a:pPr marL="800100" indent="-342900">
              <a:lnSpc>
                <a:spcPct val="80000"/>
              </a:lnSpc>
              <a:buAutoNum type="arabicParenR"/>
            </a:pPr>
            <a:r>
              <a:rPr lang="en-US" sz="1800" b="0" dirty="0">
                <a:solidFill>
                  <a:srgbClr val="000000"/>
                </a:solidFill>
                <a:latin typeface="Lato"/>
                <a:ea typeface="Lato"/>
                <a:cs typeface="Lato"/>
              </a:rPr>
              <a:t>Organize</a:t>
            </a:r>
            <a:r>
              <a:rPr lang="en-US" sz="1800" b="0" dirty="0">
                <a:latin typeface="Lato"/>
                <a:ea typeface="Lato"/>
                <a:cs typeface="Lato"/>
              </a:rPr>
              <a:t> a client presentation </a:t>
            </a:r>
            <a:r>
              <a:rPr lang="en-US" sz="1800" b="0" dirty="0">
                <a:solidFill>
                  <a:srgbClr val="000000"/>
                </a:solidFill>
                <a:latin typeface="Lato"/>
                <a:ea typeface="Lato"/>
                <a:cs typeface="Lato"/>
              </a:rPr>
              <a:t>at the end of the semester and build in time for reflection</a:t>
            </a:r>
            <a:endParaRPr lang="en-US" sz="1800" b="0" dirty="0">
              <a:solidFill>
                <a:srgbClr val="000000"/>
              </a:solidFill>
            </a:endParaRPr>
          </a:p>
          <a:p>
            <a:pPr marL="800100" indent="-342900">
              <a:lnSpc>
                <a:spcPct val="80000"/>
              </a:lnSpc>
              <a:buAutoNum type="arabicParenR"/>
            </a:pPr>
            <a:r>
              <a:rPr lang="en-US" sz="1800" b="0" dirty="0">
                <a:solidFill>
                  <a:srgbClr val="000000"/>
                </a:solidFill>
                <a:latin typeface="Lato"/>
                <a:ea typeface="Lato"/>
                <a:cs typeface="Lato"/>
              </a:rPr>
              <a:t>“Be prepared for the unexpected” (e.g., COVID-19 restrictions)</a:t>
            </a:r>
            <a:endParaRPr lang="en-US" sz="1800" b="0" dirty="0"/>
          </a:p>
        </p:txBody>
      </p:sp>
    </p:spTree>
    <p:extLst>
      <p:ext uri="{BB962C8B-B14F-4D97-AF65-F5344CB8AC3E}">
        <p14:creationId xmlns:p14="http://schemas.microsoft.com/office/powerpoint/2010/main" val="162614787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79D240-BAB4-2C81-D72E-EDDB626116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cap="sm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F67CD0-8D61-B949-DB85-62F25388AB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Preliminary analysis of available NVCN data demonstrates the vast economic impact of volunteer caregiving organizations, as volunteers contribute over $4.7 million worth of unpaid labor in caring for older adults (and others) in the community</a:t>
            </a:r>
          </a:p>
          <a:p>
            <a:endParaRPr lang="en-US" sz="2400" dirty="0"/>
          </a:p>
          <a:p>
            <a:pPr lvl="1"/>
            <a:r>
              <a:rPr lang="en-US" sz="2000" dirty="0"/>
              <a:t>However, additional data is needed to capture the full breadth of services offered and to better advocate for the volunteer caregiving movement overall</a:t>
            </a:r>
            <a:endParaRPr lang="en-US" sz="2400" dirty="0"/>
          </a:p>
          <a:p>
            <a:endParaRPr lang="en-US" sz="2400" dirty="0"/>
          </a:p>
          <a:p>
            <a:r>
              <a:rPr lang="en-US" sz="2400" dirty="0"/>
              <a:t>Organizations looking to enhance their services can explore unique opportunities to conduct innovative research and service projects with undergraduate institutions</a:t>
            </a:r>
          </a:p>
        </p:txBody>
      </p:sp>
    </p:spTree>
    <p:extLst>
      <p:ext uri="{BB962C8B-B14F-4D97-AF65-F5344CB8AC3E}">
        <p14:creationId xmlns:p14="http://schemas.microsoft.com/office/powerpoint/2010/main" val="371579415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6CB501-2778-5B8F-FB4D-9608D408CF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251527"/>
            <a:ext cx="9144000" cy="2796309"/>
          </a:xfrm>
        </p:spPr>
        <p:txBody>
          <a:bodyPr>
            <a:noAutofit/>
          </a:bodyPr>
          <a:lstStyle/>
          <a:p>
            <a:r>
              <a:rPr lang="en-US" sz="12000" cap="sm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4888065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ABFC56F-DEEB-4680-77FC-FE44EF687595}"/>
              </a:ext>
            </a:extLst>
          </p:cNvPr>
          <p:cNvSpPr txBox="1"/>
          <p:nvPr/>
        </p:nvSpPr>
        <p:spPr>
          <a:xfrm>
            <a:off x="3838529" y="135059"/>
            <a:ext cx="445025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cap="small" dirty="0">
                <a:effectLst>
                  <a:outerShdw blurRad="50800" dist="50800" dir="2700000" algn="tl" rotWithShape="0">
                    <a:prstClr val="black">
                      <a:alpha val="40000"/>
                    </a:prstClr>
                  </a:outerShdw>
                </a:effectLst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I Want To: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E69E8A8-52DE-2CBD-785E-765D1322A5F9}"/>
              </a:ext>
            </a:extLst>
          </p:cNvPr>
          <p:cNvSpPr txBox="1"/>
          <p:nvPr/>
        </p:nvSpPr>
        <p:spPr>
          <a:xfrm>
            <a:off x="221301" y="4760332"/>
            <a:ext cx="42150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Empower students to be community change agents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821328F-5A23-866D-8982-32AAF97E1CB1}"/>
              </a:ext>
            </a:extLst>
          </p:cNvPr>
          <p:cNvSpPr txBox="1"/>
          <p:nvPr/>
        </p:nvSpPr>
        <p:spPr>
          <a:xfrm>
            <a:off x="3878856" y="1833272"/>
            <a:ext cx="43696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Enhance reach and capacity of community organizations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C2674D-45FA-3A28-360F-164D1FD043F1}"/>
              </a:ext>
            </a:extLst>
          </p:cNvPr>
          <p:cNvSpPr txBox="1"/>
          <p:nvPr/>
        </p:nvSpPr>
        <p:spPr>
          <a:xfrm>
            <a:off x="7660838" y="4744087"/>
            <a:ext cx="436960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Improve the lived experiences of everyone across diverse and intersecting identities (including age!)</a:t>
            </a:r>
          </a:p>
        </p:txBody>
      </p:sp>
      <p:pic>
        <p:nvPicPr>
          <p:cNvPr id="9220" name="Picture 4" descr="view of two persons hands">
            <a:extLst>
              <a:ext uri="{FF2B5EF4-FFF2-40B4-BE49-F238E27FC236}">
                <a16:creationId xmlns:a16="http://schemas.microsoft.com/office/drawing/2014/main" id="{D895C786-CDD3-A30E-FCD7-553A963EAC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1375" y="2883556"/>
            <a:ext cx="2434466" cy="3043083"/>
          </a:xfrm>
          <a:prstGeom prst="rect">
            <a:avLst/>
          </a:prstGeom>
          <a:noFill/>
          <a:ln w="57150">
            <a:solidFill>
              <a:srgbClr val="29628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Google Shape;74;p14">
            <a:extLst>
              <a:ext uri="{FF2B5EF4-FFF2-40B4-BE49-F238E27FC236}">
                <a16:creationId xmlns:a16="http://schemas.microsoft.com/office/drawing/2014/main" id="{02AFEED6-2E56-69F1-57B2-1A421F67C3AA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717690" y="1243055"/>
            <a:ext cx="2169768" cy="3281003"/>
          </a:xfrm>
          <a:prstGeom prst="rect">
            <a:avLst/>
          </a:prstGeom>
          <a:noFill/>
          <a:ln w="57150">
            <a:solidFill>
              <a:srgbClr val="29628F"/>
            </a:solidFill>
          </a:ln>
        </p:spPr>
      </p:pic>
      <p:pic>
        <p:nvPicPr>
          <p:cNvPr id="9222" name="Picture 6" descr="CSUCI Developing CSU's First Online Health Science Degree | School Zone |  Noozhawk">
            <a:extLst>
              <a:ext uri="{FF2B5EF4-FFF2-40B4-BE49-F238E27FC236}">
                <a16:creationId xmlns:a16="http://schemas.microsoft.com/office/drawing/2014/main" id="{A1150152-BD08-A450-96E2-0B0CBFDC5A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278" y="1243056"/>
            <a:ext cx="2182018" cy="3281002"/>
          </a:xfrm>
          <a:prstGeom prst="rect">
            <a:avLst/>
          </a:prstGeom>
          <a:noFill/>
          <a:ln w="57150">
            <a:solidFill>
              <a:srgbClr val="29628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68448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79D240-BAB4-2C81-D72E-EDDB626116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cap="sm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Learning 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F67CD0-8D61-B949-DB85-62F25388AB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arenR"/>
            </a:pPr>
            <a:r>
              <a:rPr lang="en-US" sz="2400" dirty="0"/>
              <a:t>Describe preliminary data summarizing the characteristics, prevalence, and economic value of volunteer caregiving organizations currently operating in the US</a:t>
            </a:r>
          </a:p>
          <a:p>
            <a:pPr marL="457200" indent="-457200">
              <a:buFont typeface="+mj-lt"/>
              <a:buAutoNum type="arabicParenR"/>
            </a:pPr>
            <a:endParaRPr lang="en-US" sz="2400" dirty="0"/>
          </a:p>
          <a:p>
            <a:pPr marL="457200" indent="-457200">
              <a:buFont typeface="+mj-lt"/>
              <a:buAutoNum type="arabicParenR"/>
            </a:pPr>
            <a:r>
              <a:rPr lang="en-US" sz="2400" dirty="0"/>
              <a:t>Discuss the diverse benefits of engaging in collaborative projects between academic institutions and volunteer caregiving organizations</a:t>
            </a:r>
          </a:p>
          <a:p>
            <a:pPr marL="457200" indent="-457200">
              <a:buFont typeface="+mj-lt"/>
              <a:buAutoNum type="arabicParenR"/>
            </a:pPr>
            <a:endParaRPr lang="en-US" sz="2400" dirty="0"/>
          </a:p>
          <a:p>
            <a:pPr marL="457200" indent="-457200">
              <a:buFont typeface="+mj-lt"/>
              <a:buAutoNum type="arabicParenR"/>
            </a:pPr>
            <a:r>
              <a:rPr lang="en-US" sz="2400" dirty="0"/>
              <a:t>Explore examples of successful collaborative projects between undergraduate Capstone student teams and volunteer caregiving organizations in furthering the mission and goals of the volunteer caregiving movement</a:t>
            </a:r>
          </a:p>
        </p:txBody>
      </p:sp>
    </p:spTree>
    <p:extLst>
      <p:ext uri="{BB962C8B-B14F-4D97-AF65-F5344CB8AC3E}">
        <p14:creationId xmlns:p14="http://schemas.microsoft.com/office/powerpoint/2010/main" val="12678965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79D240-BAB4-2C81-D72E-EDDB626116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cap="sm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Multi-Sector Plans for Aging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F67CD0-8D61-B949-DB85-62F25388AB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Multisector plans for aging (i.e., master plans for aging, MPAs) coordinate services to address the diverse needs of older adults</a:t>
            </a:r>
          </a:p>
          <a:p>
            <a:endParaRPr lang="en-US" sz="2000" dirty="0"/>
          </a:p>
          <a:p>
            <a:r>
              <a:rPr lang="en-US" sz="2000" dirty="0"/>
              <a:t>S.3827 (i.e., Strategic Plan for Aging Act) aims to encourage all US states to develop and adopt an MPA by providing federal support and resources</a:t>
            </a:r>
          </a:p>
          <a:p>
            <a:endParaRPr lang="en-US" sz="2000" dirty="0"/>
          </a:p>
          <a:p>
            <a:r>
              <a:rPr lang="en-US" sz="2000" dirty="0"/>
              <a:t>A systematic review of currently-implemented MPAs shows a prioritization of supporting paid caregiving services (e.g., workforce development) and informal family caregivers – but there is </a:t>
            </a:r>
            <a:r>
              <a:rPr lang="en-US" sz="2000" i="1" dirty="0"/>
              <a:t>a noticeable lack of recognition of volunteer caregiving services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C6C2EF2-BBA4-352A-1DCD-B2A9C4C3AB95}"/>
              </a:ext>
            </a:extLst>
          </p:cNvPr>
          <p:cNvSpPr txBox="1"/>
          <p:nvPr/>
        </p:nvSpPr>
        <p:spPr>
          <a:xfrm>
            <a:off x="969226" y="5661967"/>
            <a:ext cx="10384574" cy="461665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pPr algn="r"/>
            <a:r>
              <a:rPr lang="en-US" sz="1200" dirty="0" err="1">
                <a:latin typeface="Lato"/>
                <a:ea typeface="Lato"/>
                <a:cs typeface="Lato"/>
              </a:rPr>
              <a:t>Berkowsky</a:t>
            </a:r>
            <a:r>
              <a:rPr lang="en-US" sz="1200" dirty="0">
                <a:latin typeface="Lato"/>
                <a:ea typeface="Lato"/>
                <a:cs typeface="Lato"/>
              </a:rPr>
              <a:t>, R.W., Adams, B., Villa, R., &amp; Glenn, T.I. (2024). S.3827 and a systematic review of state-level multisector plans for aging: How incorporating</a:t>
            </a:r>
            <a:endParaRPr lang="en-US" dirty="0">
              <a:latin typeface="Calibri" panose="020F0502020204030204"/>
              <a:ea typeface="Lato"/>
              <a:cs typeface="Calibri" panose="020F0502020204030204"/>
            </a:endParaRPr>
          </a:p>
          <a:p>
            <a:pPr algn="r"/>
            <a:r>
              <a:rPr lang="en-US" sz="1200" dirty="0">
                <a:latin typeface="Lato"/>
                <a:ea typeface="Lato"/>
                <a:cs typeface="Lato"/>
              </a:rPr>
              <a:t>volunteer caregiving can mitigate service gaps. </a:t>
            </a:r>
            <a:r>
              <a:rPr lang="en-US" sz="1200" i="1" dirty="0">
                <a:latin typeface="Lato"/>
                <a:ea typeface="Lato"/>
                <a:cs typeface="Lato"/>
              </a:rPr>
              <a:t>INQUIRY: The Journal of Health Care Organization, Provision, and Financing</a:t>
            </a:r>
            <a:r>
              <a:rPr lang="en-US" sz="1200" dirty="0">
                <a:latin typeface="Lato"/>
                <a:ea typeface="Lato"/>
                <a:cs typeface="Lato"/>
              </a:rPr>
              <a:t>, </a:t>
            </a:r>
            <a:r>
              <a:rPr lang="en-US" sz="1200" i="1" dirty="0">
                <a:latin typeface="Lato"/>
                <a:ea typeface="Lato"/>
                <a:cs typeface="Lato"/>
              </a:rPr>
              <a:t>61</a:t>
            </a:r>
            <a:r>
              <a:rPr lang="en-US" sz="1200" dirty="0">
                <a:latin typeface="Lato"/>
                <a:ea typeface="Lato"/>
                <a:cs typeface="Lato"/>
              </a:rPr>
              <a:t>.</a:t>
            </a:r>
            <a:endParaRPr lang="en-US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53651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54ACFD-1374-481D-2161-CB894433E6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cap="sm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ato Black"/>
                <a:ea typeface="Lato Black"/>
                <a:cs typeface="Lato Black"/>
              </a:rPr>
              <a:t>Volunteer Caregiving in MPAs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7D09B7-8CEB-9FDD-CC3A-7F092ABC2B5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4140200" cy="3836342"/>
          </a:xfrm>
        </p:spPr>
        <p:txBody>
          <a:bodyPr>
            <a:normAutofit/>
          </a:bodyPr>
          <a:lstStyle/>
          <a:p>
            <a:r>
              <a:rPr lang="en-US" sz="2000" dirty="0"/>
              <a:t>Volunteer caregiving can be a viable option for older adults and those with disabilities aging in place who cannot afford paid caregiving or who lack access to informal care networks</a:t>
            </a:r>
          </a:p>
          <a:p>
            <a:pPr lvl="1"/>
            <a:endParaRPr lang="en-US" sz="2000" dirty="0"/>
          </a:p>
          <a:p>
            <a:r>
              <a:rPr lang="en-US" sz="2000" dirty="0"/>
              <a:t>Few MPAs address volunteerism, and none currently address volunteer caregiving explicitly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E9240B06-44BF-D255-E3C1-52651F2B743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06"/>
          <a:stretch/>
        </p:blipFill>
        <p:spPr>
          <a:xfrm>
            <a:off x="5261663" y="2062692"/>
            <a:ext cx="6092137" cy="3337513"/>
          </a:xfrm>
          <a:ln w="57150">
            <a:solidFill>
              <a:srgbClr val="29628F"/>
            </a:solidFill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EC25C1E-03D8-9F26-4FBB-5D397FB778BF}"/>
              </a:ext>
            </a:extLst>
          </p:cNvPr>
          <p:cNvSpPr txBox="1"/>
          <p:nvPr/>
        </p:nvSpPr>
        <p:spPr>
          <a:xfrm>
            <a:off x="969226" y="5661967"/>
            <a:ext cx="10384574" cy="461665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pPr algn="r"/>
            <a:r>
              <a:rPr lang="en-US" sz="1200" dirty="0" err="1">
                <a:latin typeface="Lato"/>
                <a:ea typeface="Lato"/>
                <a:cs typeface="Lato"/>
              </a:rPr>
              <a:t>Berkowsky</a:t>
            </a:r>
            <a:r>
              <a:rPr lang="en-US" sz="1200" dirty="0">
                <a:latin typeface="Lato"/>
                <a:ea typeface="Lato"/>
                <a:cs typeface="Lato"/>
              </a:rPr>
              <a:t>, R.W., Adams, B., Villa, R., &amp; Glenn, T.I. (2024). S.3827 and a systematic review of state-level multisector plans for aging: How incorporating</a:t>
            </a:r>
            <a:endParaRPr lang="en-US" dirty="0">
              <a:latin typeface="Calibri" panose="020F0502020204030204"/>
              <a:ea typeface="Lato"/>
              <a:cs typeface="Calibri" panose="020F0502020204030204"/>
            </a:endParaRPr>
          </a:p>
          <a:p>
            <a:pPr algn="r"/>
            <a:r>
              <a:rPr lang="en-US" sz="1200" dirty="0">
                <a:latin typeface="Lato"/>
                <a:ea typeface="Lato"/>
                <a:cs typeface="Lato"/>
              </a:rPr>
              <a:t>volunteer caregiving can mitigate service gaps. </a:t>
            </a:r>
            <a:r>
              <a:rPr lang="en-US" sz="1200" i="1" dirty="0">
                <a:latin typeface="Lato"/>
                <a:ea typeface="Lato"/>
                <a:cs typeface="Lato"/>
              </a:rPr>
              <a:t>INQUIRY: The Journal of Health Care Organization, Provision, and Financing</a:t>
            </a:r>
            <a:r>
              <a:rPr lang="en-US" sz="1200" dirty="0">
                <a:latin typeface="Lato"/>
                <a:ea typeface="Lato"/>
                <a:cs typeface="Lato"/>
              </a:rPr>
              <a:t>, </a:t>
            </a:r>
            <a:r>
              <a:rPr lang="en-US" sz="1200" i="1" dirty="0">
                <a:latin typeface="Lato"/>
                <a:ea typeface="Lato"/>
                <a:cs typeface="Lato"/>
              </a:rPr>
              <a:t>61</a:t>
            </a:r>
            <a:r>
              <a:rPr lang="en-US" sz="1200" dirty="0">
                <a:latin typeface="Lato"/>
                <a:ea typeface="Lato"/>
                <a:cs typeface="Lato"/>
              </a:rPr>
              <a:t>.</a:t>
            </a:r>
            <a:endParaRPr lang="en-US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78862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79D240-BAB4-2C81-D72E-EDDB626116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cap="sm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Incorporating Volunteer Caregiving in MPAs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F67CD0-8D61-B949-DB85-62F25388ABF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825625"/>
            <a:ext cx="4230511" cy="4351338"/>
          </a:xfrm>
        </p:spPr>
        <p:txBody>
          <a:bodyPr/>
          <a:lstStyle/>
          <a:p>
            <a:r>
              <a:rPr lang="en-US" sz="2000" dirty="0"/>
              <a:t>Incorporating volunteer caregiving in MPAs can mitigate service gaps and enhance elder support across the US</a:t>
            </a:r>
          </a:p>
          <a:p>
            <a:endParaRPr lang="en-US" sz="2000" dirty="0"/>
          </a:p>
          <a:p>
            <a:r>
              <a:rPr lang="en-US" sz="2000" dirty="0"/>
              <a:t>Recognizing the value of the volunteer caregiving movement in policy planning can promote a more age-friendly environment – </a:t>
            </a:r>
            <a:r>
              <a:rPr lang="en-US" sz="2000" i="1" dirty="0"/>
              <a:t>but to do so, we need data on the prevalence and impacts of volunteer caregiving organizations</a:t>
            </a:r>
            <a:endParaRPr lang="en-US" sz="2000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3F295B46-3713-2CBF-A9C1-58B6CFABB06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2233"/>
          <a:stretch/>
        </p:blipFill>
        <p:spPr>
          <a:xfrm>
            <a:off x="5441244" y="2204945"/>
            <a:ext cx="5912556" cy="3251527"/>
          </a:xfrm>
          <a:ln w="57150">
            <a:solidFill>
              <a:srgbClr val="29628F"/>
            </a:solidFill>
          </a:ln>
        </p:spPr>
      </p:pic>
    </p:spTree>
    <p:extLst>
      <p:ext uri="{BB962C8B-B14F-4D97-AF65-F5344CB8AC3E}">
        <p14:creationId xmlns:p14="http://schemas.microsoft.com/office/powerpoint/2010/main" val="3764552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79D240-BAB4-2C81-D72E-EDDB626116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cap="sm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State of Volunteer Caregiving</a:t>
            </a:r>
            <a:r>
              <a:rPr lang="en-US" cap="sm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Project</a:t>
            </a:r>
            <a:endParaRPr lang="en-US" i="1" cap="small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F67CD0-8D61-B949-DB85-62F25388AB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Through a collaboration with the National Volunteer Caregiving Network (NVCN), this project seeks to assess and evaluate the value and impacts of volunteer caregiving organizations across the US</a:t>
            </a:r>
          </a:p>
          <a:p>
            <a:endParaRPr lang="en-US" sz="2000" dirty="0"/>
          </a:p>
          <a:p>
            <a:r>
              <a:rPr lang="en-US" sz="2000" dirty="0"/>
              <a:t>This ongoing project includes:</a:t>
            </a:r>
          </a:p>
          <a:p>
            <a:endParaRPr lang="en-US" sz="2000" dirty="0"/>
          </a:p>
          <a:p>
            <a:pPr marL="800100" lvl="1" indent="-342900">
              <a:buFont typeface="+mj-lt"/>
              <a:buAutoNum type="arabicParenR"/>
            </a:pPr>
            <a:r>
              <a:rPr lang="en-US" sz="1800" dirty="0"/>
              <a:t>An assessment of the characteristics, prevalence, and economic value of volunteer caregiving organizations in the US</a:t>
            </a:r>
          </a:p>
          <a:p>
            <a:pPr marL="800100" lvl="1" indent="-342900">
              <a:buFont typeface="+mj-lt"/>
              <a:buAutoNum type="arabicParenR"/>
            </a:pPr>
            <a:r>
              <a:rPr lang="en-US" sz="1800" dirty="0"/>
              <a:t> Identification of the challenges, successes, and potential areas of growth for these organizations</a:t>
            </a:r>
          </a:p>
          <a:p>
            <a:pPr marL="800100" lvl="1" indent="-342900">
              <a:buFont typeface="+mj-lt"/>
              <a:buAutoNum type="arabicParenR"/>
            </a:pPr>
            <a:r>
              <a:rPr lang="en-US" sz="1800" dirty="0"/>
              <a:t>An assessment of the impacts of volunteer caregiving on the quality of life of older adult care recipients and volunteer caregivers</a:t>
            </a:r>
          </a:p>
        </p:txBody>
      </p:sp>
    </p:spTree>
    <p:extLst>
      <p:ext uri="{BB962C8B-B14F-4D97-AF65-F5344CB8AC3E}">
        <p14:creationId xmlns:p14="http://schemas.microsoft.com/office/powerpoint/2010/main" val="2054661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79D240-BAB4-2C81-D72E-EDDB626116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cap="sm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State of Volunteer Caregiving</a:t>
            </a:r>
            <a:r>
              <a:rPr lang="en-US" cap="sm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Project</a:t>
            </a:r>
            <a:endParaRPr lang="en-US" i="1" cap="small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F67CD0-8D61-B949-DB85-62F25388AB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i="1" dirty="0"/>
              <a:t>Phase I</a:t>
            </a:r>
            <a:r>
              <a:rPr lang="en-US" sz="2000" dirty="0"/>
              <a:t> (ongoing): </a:t>
            </a:r>
            <a:r>
              <a:rPr lang="en-US" sz="2000" b="0" dirty="0"/>
              <a:t>Data portal constructed and launched by the NVCN for member sites to share operational data related to characteristics of those served, characteristics of volunteer base, etc.</a:t>
            </a:r>
          </a:p>
          <a:p>
            <a:pPr lvl="1"/>
            <a:endParaRPr lang="en-US" sz="1600" dirty="0"/>
          </a:p>
          <a:p>
            <a:pPr lvl="1"/>
            <a:r>
              <a:rPr lang="en-US" sz="1800" dirty="0"/>
              <a:t>Data portal was launched in Summer 2024 with support from a 2023-2024 RSCA Grant awarded through CSUCI</a:t>
            </a:r>
          </a:p>
          <a:p>
            <a:pPr lvl="1"/>
            <a:endParaRPr lang="en-US" sz="1600" dirty="0"/>
          </a:p>
          <a:p>
            <a:r>
              <a:rPr lang="en-US" sz="2000" i="1" dirty="0"/>
              <a:t>Phase II</a:t>
            </a:r>
            <a:r>
              <a:rPr lang="en-US" sz="2000" dirty="0"/>
              <a:t> (in preparation): </a:t>
            </a:r>
            <a:r>
              <a:rPr lang="en-US" sz="2000" b="0" dirty="0"/>
              <a:t>Qualitative interviews to be conducted with volunteer caregiving leadership exploring professional and personal views on the impacts of volunteer caregiving and challenges experienced by individual sites</a:t>
            </a:r>
          </a:p>
          <a:p>
            <a:endParaRPr lang="en-US" sz="2000" dirty="0"/>
          </a:p>
          <a:p>
            <a:r>
              <a:rPr lang="en-US" sz="2000" i="1" dirty="0"/>
              <a:t>Phase III</a:t>
            </a:r>
            <a:r>
              <a:rPr lang="en-US" sz="2000" dirty="0"/>
              <a:t> (in preparation): </a:t>
            </a:r>
            <a:r>
              <a:rPr lang="en-US" sz="2000" b="0" dirty="0"/>
              <a:t>Mail-in survey to be distributed among care recipients and volunteers through a sample of NVCN member sites to assess quality of life impacts of the volunteer caregiving movement</a:t>
            </a: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821135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1032</TotalTime>
  <Words>2133</Words>
  <Application>Microsoft Office PowerPoint</Application>
  <PresentationFormat>Widescreen</PresentationFormat>
  <Paragraphs>207</Paragraphs>
  <Slides>24</Slides>
  <Notes>24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9" baseType="lpstr">
      <vt:lpstr>Arial</vt:lpstr>
      <vt:lpstr>Calibri</vt:lpstr>
      <vt:lpstr>Lato</vt:lpstr>
      <vt:lpstr>Lato Black</vt:lpstr>
      <vt:lpstr>Office Theme</vt:lpstr>
      <vt:lpstr>Volunteer Caregiving</vt:lpstr>
      <vt:lpstr>PowerPoint Presentation</vt:lpstr>
      <vt:lpstr>PowerPoint Presentation</vt:lpstr>
      <vt:lpstr>Learning Objectives</vt:lpstr>
      <vt:lpstr>Multi-Sector Plans for Aging</vt:lpstr>
      <vt:lpstr>Volunteer Caregiving in MPAs</vt:lpstr>
      <vt:lpstr>Incorporating Volunteer Caregiving in MPAs</vt:lpstr>
      <vt:lpstr>State of Volunteer Caregiving Project</vt:lpstr>
      <vt:lpstr>State of Volunteer Caregiving Project</vt:lpstr>
      <vt:lpstr>NVCN Data Snapshot (Phase I Review)</vt:lpstr>
      <vt:lpstr>NVCN Counties Served</vt:lpstr>
      <vt:lpstr>NVCN Data Snapshot (Phase I Review)</vt:lpstr>
      <vt:lpstr>Next Steps</vt:lpstr>
      <vt:lpstr>Academic Collaborations</vt:lpstr>
      <vt:lpstr>High-Impact Educational Practices</vt:lpstr>
      <vt:lpstr>Capstone Project Partnerships</vt:lpstr>
      <vt:lpstr>CSUCI Capstone Specifics</vt:lpstr>
      <vt:lpstr>Example #1 (Spring 2022)</vt:lpstr>
      <vt:lpstr>Example #2 (Fall 2022)</vt:lpstr>
      <vt:lpstr>Example #3 (Spring 2023)</vt:lpstr>
      <vt:lpstr>Example #4 (Spring 2024)</vt:lpstr>
      <vt:lpstr>Recommendations</vt:lpstr>
      <vt:lpstr>Conclusion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Ronald Berkowsky</dc:creator>
  <cp:lastModifiedBy>Ronald Berkowsky</cp:lastModifiedBy>
  <cp:revision>394</cp:revision>
  <dcterms:created xsi:type="dcterms:W3CDTF">2020-08-11T00:02:46Z</dcterms:created>
  <dcterms:modified xsi:type="dcterms:W3CDTF">2024-10-24T22:58:19Z</dcterms:modified>
</cp:coreProperties>
</file>